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6" r:id="rId2"/>
    <p:sldId id="257" r:id="rId3"/>
    <p:sldId id="260" r:id="rId4"/>
    <p:sldId id="263" r:id="rId5"/>
    <p:sldId id="256" r:id="rId6"/>
    <p:sldId id="261" r:id="rId7"/>
    <p:sldId id="264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NMC_D\AppData\Local\Microsoft\Windows\Temporary%20Internet%20Files\Content.Outlook\1V5YZC71\GDP%20per%20capita%20ssa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'GDP Per Capita grid'!$B$1</c:f>
              <c:strCache>
                <c:ptCount val="1"/>
                <c:pt idx="0">
                  <c:v>2000</c:v>
                </c:pt>
              </c:strCache>
            </c:strRef>
          </c:tx>
          <c:cat>
            <c:strRef>
              <c:f>'GDP Per Capita grid'!$A$2:$A$45</c:f>
              <c:strCache>
                <c:ptCount val="44"/>
                <c:pt idx="0">
                  <c:v>Angola</c:v>
                </c:pt>
                <c:pt idx="1">
                  <c:v>Benin</c:v>
                </c:pt>
                <c:pt idx="2">
                  <c:v>Botswana</c:v>
                </c:pt>
                <c:pt idx="3">
                  <c:v>Burkina Faso</c:v>
                </c:pt>
                <c:pt idx="4">
                  <c:v>Burundi</c:v>
                </c:pt>
                <c:pt idx="5">
                  <c:v>Cameroon</c:v>
                </c:pt>
                <c:pt idx="6">
                  <c:v>Cape Verde</c:v>
                </c:pt>
                <c:pt idx="7">
                  <c:v>Central African Republic</c:v>
                </c:pt>
                <c:pt idx="8">
                  <c:v>Chad</c:v>
                </c:pt>
                <c:pt idx="9">
                  <c:v>Comoros</c:v>
                </c:pt>
                <c:pt idx="10">
                  <c:v>Democratic Republic of Congo</c:v>
                </c:pt>
                <c:pt idx="11">
                  <c:v>Republic of Congo</c:v>
                </c:pt>
                <c:pt idx="12">
                  <c:v>Côte d'Ivoire</c:v>
                </c:pt>
                <c:pt idx="13">
                  <c:v>Equatorial Guinea</c:v>
                </c:pt>
                <c:pt idx="14">
                  <c:v>Eritrea</c:v>
                </c:pt>
                <c:pt idx="15">
                  <c:v>Ethiopia</c:v>
                </c:pt>
                <c:pt idx="16">
                  <c:v>Gabon</c:v>
                </c:pt>
                <c:pt idx="17">
                  <c:v>The Gambia</c:v>
                </c:pt>
                <c:pt idx="18">
                  <c:v>Ghana</c:v>
                </c:pt>
                <c:pt idx="19">
                  <c:v>Guinea</c:v>
                </c:pt>
                <c:pt idx="20">
                  <c:v>Guinea-Bissau</c:v>
                </c:pt>
                <c:pt idx="21">
                  <c:v>Kenya</c:v>
                </c:pt>
                <c:pt idx="22">
                  <c:v>Lesotho</c:v>
                </c:pt>
                <c:pt idx="23">
                  <c:v>Liberia</c:v>
                </c:pt>
                <c:pt idx="24">
                  <c:v>Madagascar</c:v>
                </c:pt>
                <c:pt idx="25">
                  <c:v>Malawi</c:v>
                </c:pt>
                <c:pt idx="26">
                  <c:v>Mali</c:v>
                </c:pt>
                <c:pt idx="27">
                  <c:v>Mauritius</c:v>
                </c:pt>
                <c:pt idx="28">
                  <c:v>Mozambique</c:v>
                </c:pt>
                <c:pt idx="29">
                  <c:v>Namibia</c:v>
                </c:pt>
                <c:pt idx="30">
                  <c:v>Niger</c:v>
                </c:pt>
                <c:pt idx="31">
                  <c:v>Nigeria</c:v>
                </c:pt>
                <c:pt idx="32">
                  <c:v>Rwanda</c:v>
                </c:pt>
                <c:pt idx="33">
                  <c:v>São Tomé and Príncipe</c:v>
                </c:pt>
                <c:pt idx="34">
                  <c:v>Senegal</c:v>
                </c:pt>
                <c:pt idx="35">
                  <c:v>Seychelles</c:v>
                </c:pt>
                <c:pt idx="36">
                  <c:v>Sierra Leone</c:v>
                </c:pt>
                <c:pt idx="37">
                  <c:v>South Africa</c:v>
                </c:pt>
                <c:pt idx="38">
                  <c:v>Swaziland</c:v>
                </c:pt>
                <c:pt idx="39">
                  <c:v>Tanzania</c:v>
                </c:pt>
                <c:pt idx="40">
                  <c:v>Togo</c:v>
                </c:pt>
                <c:pt idx="41">
                  <c:v>Uganda</c:v>
                </c:pt>
                <c:pt idx="42">
                  <c:v>Zambia</c:v>
                </c:pt>
                <c:pt idx="43">
                  <c:v>Zimbabwe</c:v>
                </c:pt>
              </c:strCache>
            </c:strRef>
          </c:cat>
          <c:val>
            <c:numRef>
              <c:f>'GDP Per Capita grid'!$B$2:$B$45</c:f>
              <c:numCache>
                <c:formatCode>General</c:formatCode>
                <c:ptCount val="44"/>
                <c:pt idx="0">
                  <c:v>684.80799999999942</c:v>
                </c:pt>
                <c:pt idx="1">
                  <c:v>330.36099999999999</c:v>
                </c:pt>
                <c:pt idx="2" formatCode="#,##0.00">
                  <c:v>3440.8930000000018</c:v>
                </c:pt>
                <c:pt idx="3">
                  <c:v>233.154</c:v>
                </c:pt>
                <c:pt idx="4">
                  <c:v>110.351</c:v>
                </c:pt>
                <c:pt idx="5">
                  <c:v>655.49</c:v>
                </c:pt>
                <c:pt idx="6" formatCode="#,##0.00">
                  <c:v>1225.4190000000001</c:v>
                </c:pt>
                <c:pt idx="7">
                  <c:v>246.727</c:v>
                </c:pt>
                <c:pt idx="8">
                  <c:v>185.761</c:v>
                </c:pt>
                <c:pt idx="9">
                  <c:v>366.90099999999978</c:v>
                </c:pt>
                <c:pt idx="10">
                  <c:v>85.964000000000027</c:v>
                </c:pt>
                <c:pt idx="11" formatCode="#,##0.00">
                  <c:v>1108.8689999999999</c:v>
                </c:pt>
                <c:pt idx="12">
                  <c:v>624.30399999999997</c:v>
                </c:pt>
                <c:pt idx="13" formatCode="#,##0.00">
                  <c:v>1321.2550000000001</c:v>
                </c:pt>
                <c:pt idx="14">
                  <c:v>198.61199999999999</c:v>
                </c:pt>
                <c:pt idx="15">
                  <c:v>120.57799999999999</c:v>
                </c:pt>
                <c:pt idx="16" formatCode="#,##0.00">
                  <c:v>4227.8020000000024</c:v>
                </c:pt>
                <c:pt idx="17">
                  <c:v>319.24799999999999</c:v>
                </c:pt>
                <c:pt idx="18">
                  <c:v>270.62700000000001</c:v>
                </c:pt>
                <c:pt idx="19">
                  <c:v>390.11200000000002</c:v>
                </c:pt>
                <c:pt idx="20">
                  <c:v>356.2249999999998</c:v>
                </c:pt>
                <c:pt idx="21">
                  <c:v>409.17500000000001</c:v>
                </c:pt>
                <c:pt idx="22">
                  <c:v>354.32400000000001</c:v>
                </c:pt>
                <c:pt idx="23">
                  <c:v>172.27299999999997</c:v>
                </c:pt>
                <c:pt idx="24">
                  <c:v>239.559</c:v>
                </c:pt>
                <c:pt idx="25">
                  <c:v>153.33200000000011</c:v>
                </c:pt>
                <c:pt idx="26">
                  <c:v>240.13200000000001</c:v>
                </c:pt>
                <c:pt idx="27" formatCode="#,##0.00">
                  <c:v>3864.5129999999999</c:v>
                </c:pt>
                <c:pt idx="28">
                  <c:v>236.45500000000001</c:v>
                </c:pt>
                <c:pt idx="29" formatCode="#,##0.00">
                  <c:v>2139.665</c:v>
                </c:pt>
                <c:pt idx="30">
                  <c:v>155.05000000000001</c:v>
                </c:pt>
                <c:pt idx="31">
                  <c:v>389.95099999999979</c:v>
                </c:pt>
                <c:pt idx="32">
                  <c:v>214.15</c:v>
                </c:pt>
                <c:pt idx="33">
                  <c:v>547.41099999999949</c:v>
                </c:pt>
                <c:pt idx="34">
                  <c:v>453.77699999999965</c:v>
                </c:pt>
                <c:pt idx="35" formatCode="#,##0.00">
                  <c:v>9246.2530000000006</c:v>
                </c:pt>
                <c:pt idx="36">
                  <c:v>134.51</c:v>
                </c:pt>
                <c:pt idx="37" formatCode="#,##0.00">
                  <c:v>2986.4470000000001</c:v>
                </c:pt>
                <c:pt idx="38" formatCode="#,##0.00">
                  <c:v>1527.675</c:v>
                </c:pt>
                <c:pt idx="39">
                  <c:v>303.14900000000023</c:v>
                </c:pt>
                <c:pt idx="40">
                  <c:v>241.37900000000002</c:v>
                </c:pt>
                <c:pt idx="41">
                  <c:v>254.88200000000012</c:v>
                </c:pt>
                <c:pt idx="42">
                  <c:v>310.32499999999999</c:v>
                </c:pt>
                <c:pt idx="43">
                  <c:v>0</c:v>
                </c:pt>
              </c:numCache>
            </c:numRef>
          </c:val>
        </c:ser>
        <c:ser>
          <c:idx val="1"/>
          <c:order val="1"/>
          <c:tx>
            <c:strRef>
              <c:f>'GDP Per Capita grid'!$C$1</c:f>
              <c:strCache>
                <c:ptCount val="1"/>
                <c:pt idx="0">
                  <c:v>2001</c:v>
                </c:pt>
              </c:strCache>
            </c:strRef>
          </c:tx>
          <c:cat>
            <c:strRef>
              <c:f>'GDP Per Capita grid'!$A$2:$A$45</c:f>
              <c:strCache>
                <c:ptCount val="44"/>
                <c:pt idx="0">
                  <c:v>Angola</c:v>
                </c:pt>
                <c:pt idx="1">
                  <c:v>Benin</c:v>
                </c:pt>
                <c:pt idx="2">
                  <c:v>Botswana</c:v>
                </c:pt>
                <c:pt idx="3">
                  <c:v>Burkina Faso</c:v>
                </c:pt>
                <c:pt idx="4">
                  <c:v>Burundi</c:v>
                </c:pt>
                <c:pt idx="5">
                  <c:v>Cameroon</c:v>
                </c:pt>
                <c:pt idx="6">
                  <c:v>Cape Verde</c:v>
                </c:pt>
                <c:pt idx="7">
                  <c:v>Central African Republic</c:v>
                </c:pt>
                <c:pt idx="8">
                  <c:v>Chad</c:v>
                </c:pt>
                <c:pt idx="9">
                  <c:v>Comoros</c:v>
                </c:pt>
                <c:pt idx="10">
                  <c:v>Democratic Republic of Congo</c:v>
                </c:pt>
                <c:pt idx="11">
                  <c:v>Republic of Congo</c:v>
                </c:pt>
                <c:pt idx="12">
                  <c:v>Côte d'Ivoire</c:v>
                </c:pt>
                <c:pt idx="13">
                  <c:v>Equatorial Guinea</c:v>
                </c:pt>
                <c:pt idx="14">
                  <c:v>Eritrea</c:v>
                </c:pt>
                <c:pt idx="15">
                  <c:v>Ethiopia</c:v>
                </c:pt>
                <c:pt idx="16">
                  <c:v>Gabon</c:v>
                </c:pt>
                <c:pt idx="17">
                  <c:v>The Gambia</c:v>
                </c:pt>
                <c:pt idx="18">
                  <c:v>Ghana</c:v>
                </c:pt>
                <c:pt idx="19">
                  <c:v>Guinea</c:v>
                </c:pt>
                <c:pt idx="20">
                  <c:v>Guinea-Bissau</c:v>
                </c:pt>
                <c:pt idx="21">
                  <c:v>Kenya</c:v>
                </c:pt>
                <c:pt idx="22">
                  <c:v>Lesotho</c:v>
                </c:pt>
                <c:pt idx="23">
                  <c:v>Liberia</c:v>
                </c:pt>
                <c:pt idx="24">
                  <c:v>Madagascar</c:v>
                </c:pt>
                <c:pt idx="25">
                  <c:v>Malawi</c:v>
                </c:pt>
                <c:pt idx="26">
                  <c:v>Mali</c:v>
                </c:pt>
                <c:pt idx="27">
                  <c:v>Mauritius</c:v>
                </c:pt>
                <c:pt idx="28">
                  <c:v>Mozambique</c:v>
                </c:pt>
                <c:pt idx="29">
                  <c:v>Namibia</c:v>
                </c:pt>
                <c:pt idx="30">
                  <c:v>Niger</c:v>
                </c:pt>
                <c:pt idx="31">
                  <c:v>Nigeria</c:v>
                </c:pt>
                <c:pt idx="32">
                  <c:v>Rwanda</c:v>
                </c:pt>
                <c:pt idx="33">
                  <c:v>São Tomé and Príncipe</c:v>
                </c:pt>
                <c:pt idx="34">
                  <c:v>Senegal</c:v>
                </c:pt>
                <c:pt idx="35">
                  <c:v>Seychelles</c:v>
                </c:pt>
                <c:pt idx="36">
                  <c:v>Sierra Leone</c:v>
                </c:pt>
                <c:pt idx="37">
                  <c:v>South Africa</c:v>
                </c:pt>
                <c:pt idx="38">
                  <c:v>Swaziland</c:v>
                </c:pt>
                <c:pt idx="39">
                  <c:v>Tanzania</c:v>
                </c:pt>
                <c:pt idx="40">
                  <c:v>Togo</c:v>
                </c:pt>
                <c:pt idx="41">
                  <c:v>Uganda</c:v>
                </c:pt>
                <c:pt idx="42">
                  <c:v>Zambia</c:v>
                </c:pt>
                <c:pt idx="43">
                  <c:v>Zimbabwe</c:v>
                </c:pt>
              </c:strCache>
            </c:strRef>
          </c:cat>
          <c:val>
            <c:numRef>
              <c:f>'GDP Per Capita grid'!$C$2:$C$45</c:f>
              <c:numCache>
                <c:formatCode>General</c:formatCode>
                <c:ptCount val="44"/>
                <c:pt idx="0">
                  <c:v>650.81899999999996</c:v>
                </c:pt>
                <c:pt idx="1">
                  <c:v>338.81900000000002</c:v>
                </c:pt>
                <c:pt idx="2" formatCode="#,##0.00">
                  <c:v>3652.51</c:v>
                </c:pt>
                <c:pt idx="3">
                  <c:v>243.59399999999999</c:v>
                </c:pt>
                <c:pt idx="4">
                  <c:v>98.124999999999986</c:v>
                </c:pt>
                <c:pt idx="5">
                  <c:v>602.81199999999956</c:v>
                </c:pt>
                <c:pt idx="6" formatCode="#,##0.00">
                  <c:v>1263.6769999999999</c:v>
                </c:pt>
                <c:pt idx="7">
                  <c:v>245.9920000000001</c:v>
                </c:pt>
                <c:pt idx="8">
                  <c:v>223.202</c:v>
                </c:pt>
                <c:pt idx="9">
                  <c:v>390.87599999999975</c:v>
                </c:pt>
                <c:pt idx="10">
                  <c:v>100.43400000000005</c:v>
                </c:pt>
                <c:pt idx="11">
                  <c:v>935.16699999999958</c:v>
                </c:pt>
                <c:pt idx="12">
                  <c:v>618.99199999999996</c:v>
                </c:pt>
                <c:pt idx="13" formatCode="#,##0.00">
                  <c:v>1710.461</c:v>
                </c:pt>
                <c:pt idx="14">
                  <c:v>202.976</c:v>
                </c:pt>
                <c:pt idx="15">
                  <c:v>117.12199999999999</c:v>
                </c:pt>
                <c:pt idx="16" formatCode="#,##0.00">
                  <c:v>3811.284999999998</c:v>
                </c:pt>
                <c:pt idx="17">
                  <c:v>307.36099999999999</c:v>
                </c:pt>
                <c:pt idx="18">
                  <c:v>281.46499999999975</c:v>
                </c:pt>
                <c:pt idx="19">
                  <c:v>368.70299999999975</c:v>
                </c:pt>
                <c:pt idx="20">
                  <c:v>366.99099999999964</c:v>
                </c:pt>
                <c:pt idx="21">
                  <c:v>423.09099999999978</c:v>
                </c:pt>
                <c:pt idx="22">
                  <c:v>320.31599999999975</c:v>
                </c:pt>
                <c:pt idx="23">
                  <c:v>161.977</c:v>
                </c:pt>
                <c:pt idx="24">
                  <c:v>271.84899999999999</c:v>
                </c:pt>
                <c:pt idx="25">
                  <c:v>147.626</c:v>
                </c:pt>
                <c:pt idx="26">
                  <c:v>264.91499999999979</c:v>
                </c:pt>
                <c:pt idx="27" formatCode="#,##0.00">
                  <c:v>3788.7619999999997</c:v>
                </c:pt>
                <c:pt idx="28">
                  <c:v>225.46300000000002</c:v>
                </c:pt>
                <c:pt idx="29" formatCode="#,##0.00">
                  <c:v>1939.7629999999999</c:v>
                </c:pt>
                <c:pt idx="30">
                  <c:v>163.303</c:v>
                </c:pt>
                <c:pt idx="31">
                  <c:v>361.11200000000002</c:v>
                </c:pt>
                <c:pt idx="32">
                  <c:v>199.85700000000011</c:v>
                </c:pt>
                <c:pt idx="33">
                  <c:v>536.1509999999995</c:v>
                </c:pt>
                <c:pt idx="34">
                  <c:v>460.64499999999998</c:v>
                </c:pt>
                <c:pt idx="35" formatCode="#,##0.00">
                  <c:v>9349.0439999999926</c:v>
                </c:pt>
                <c:pt idx="36">
                  <c:v>162.81700000000001</c:v>
                </c:pt>
                <c:pt idx="37" formatCode="#,##0.00">
                  <c:v>2632.8290000000002</c:v>
                </c:pt>
                <c:pt idx="38" formatCode="#,##0.00">
                  <c:v>1323.2380000000001</c:v>
                </c:pt>
                <c:pt idx="39">
                  <c:v>301.00900000000001</c:v>
                </c:pt>
                <c:pt idx="40">
                  <c:v>240.494</c:v>
                </c:pt>
                <c:pt idx="41">
                  <c:v>232.589</c:v>
                </c:pt>
                <c:pt idx="42">
                  <c:v>340.70299999999975</c:v>
                </c:pt>
                <c:pt idx="43">
                  <c:v>0</c:v>
                </c:pt>
              </c:numCache>
            </c:numRef>
          </c:val>
        </c:ser>
        <c:ser>
          <c:idx val="2"/>
          <c:order val="2"/>
          <c:tx>
            <c:strRef>
              <c:f>'GDP Per Capita grid'!$D$1</c:f>
              <c:strCache>
                <c:ptCount val="1"/>
                <c:pt idx="0">
                  <c:v>2002</c:v>
                </c:pt>
              </c:strCache>
            </c:strRef>
          </c:tx>
          <c:cat>
            <c:strRef>
              <c:f>'GDP Per Capita grid'!$A$2:$A$45</c:f>
              <c:strCache>
                <c:ptCount val="44"/>
                <c:pt idx="0">
                  <c:v>Angola</c:v>
                </c:pt>
                <c:pt idx="1">
                  <c:v>Benin</c:v>
                </c:pt>
                <c:pt idx="2">
                  <c:v>Botswana</c:v>
                </c:pt>
                <c:pt idx="3">
                  <c:v>Burkina Faso</c:v>
                </c:pt>
                <c:pt idx="4">
                  <c:v>Burundi</c:v>
                </c:pt>
                <c:pt idx="5">
                  <c:v>Cameroon</c:v>
                </c:pt>
                <c:pt idx="6">
                  <c:v>Cape Verde</c:v>
                </c:pt>
                <c:pt idx="7">
                  <c:v>Central African Republic</c:v>
                </c:pt>
                <c:pt idx="8">
                  <c:v>Chad</c:v>
                </c:pt>
                <c:pt idx="9">
                  <c:v>Comoros</c:v>
                </c:pt>
                <c:pt idx="10">
                  <c:v>Democratic Republic of Congo</c:v>
                </c:pt>
                <c:pt idx="11">
                  <c:v>Republic of Congo</c:v>
                </c:pt>
                <c:pt idx="12">
                  <c:v>Côte d'Ivoire</c:v>
                </c:pt>
                <c:pt idx="13">
                  <c:v>Equatorial Guinea</c:v>
                </c:pt>
                <c:pt idx="14">
                  <c:v>Eritrea</c:v>
                </c:pt>
                <c:pt idx="15">
                  <c:v>Ethiopia</c:v>
                </c:pt>
                <c:pt idx="16">
                  <c:v>Gabon</c:v>
                </c:pt>
                <c:pt idx="17">
                  <c:v>The Gambia</c:v>
                </c:pt>
                <c:pt idx="18">
                  <c:v>Ghana</c:v>
                </c:pt>
                <c:pt idx="19">
                  <c:v>Guinea</c:v>
                </c:pt>
                <c:pt idx="20">
                  <c:v>Guinea-Bissau</c:v>
                </c:pt>
                <c:pt idx="21">
                  <c:v>Kenya</c:v>
                </c:pt>
                <c:pt idx="22">
                  <c:v>Lesotho</c:v>
                </c:pt>
                <c:pt idx="23">
                  <c:v>Liberia</c:v>
                </c:pt>
                <c:pt idx="24">
                  <c:v>Madagascar</c:v>
                </c:pt>
                <c:pt idx="25">
                  <c:v>Malawi</c:v>
                </c:pt>
                <c:pt idx="26">
                  <c:v>Mali</c:v>
                </c:pt>
                <c:pt idx="27">
                  <c:v>Mauritius</c:v>
                </c:pt>
                <c:pt idx="28">
                  <c:v>Mozambique</c:v>
                </c:pt>
                <c:pt idx="29">
                  <c:v>Namibia</c:v>
                </c:pt>
                <c:pt idx="30">
                  <c:v>Niger</c:v>
                </c:pt>
                <c:pt idx="31">
                  <c:v>Nigeria</c:v>
                </c:pt>
                <c:pt idx="32">
                  <c:v>Rwanda</c:v>
                </c:pt>
                <c:pt idx="33">
                  <c:v>São Tomé and Príncipe</c:v>
                </c:pt>
                <c:pt idx="34">
                  <c:v>Senegal</c:v>
                </c:pt>
                <c:pt idx="35">
                  <c:v>Seychelles</c:v>
                </c:pt>
                <c:pt idx="36">
                  <c:v>Sierra Leone</c:v>
                </c:pt>
                <c:pt idx="37">
                  <c:v>South Africa</c:v>
                </c:pt>
                <c:pt idx="38">
                  <c:v>Swaziland</c:v>
                </c:pt>
                <c:pt idx="39">
                  <c:v>Tanzania</c:v>
                </c:pt>
                <c:pt idx="40">
                  <c:v>Togo</c:v>
                </c:pt>
                <c:pt idx="41">
                  <c:v>Uganda</c:v>
                </c:pt>
                <c:pt idx="42">
                  <c:v>Zambia</c:v>
                </c:pt>
                <c:pt idx="43">
                  <c:v>Zimbabwe</c:v>
                </c:pt>
              </c:strCache>
            </c:strRef>
          </c:cat>
          <c:val>
            <c:numRef>
              <c:f>'GDP Per Capita grid'!$D$2:$D$45</c:f>
              <c:numCache>
                <c:formatCode>General</c:formatCode>
                <c:ptCount val="44"/>
                <c:pt idx="0">
                  <c:v>805.65800000000002</c:v>
                </c:pt>
                <c:pt idx="1">
                  <c:v>368.40099999999978</c:v>
                </c:pt>
                <c:pt idx="2" formatCode="#,##0.00">
                  <c:v>3639.9079999999999</c:v>
                </c:pt>
                <c:pt idx="3">
                  <c:v>267.56900000000002</c:v>
                </c:pt>
                <c:pt idx="4">
                  <c:v>89.724999999999994</c:v>
                </c:pt>
                <c:pt idx="5">
                  <c:v>662.98500000000001</c:v>
                </c:pt>
                <c:pt idx="6" formatCode="#,##0.00">
                  <c:v>1369.846</c:v>
                </c:pt>
                <c:pt idx="7">
                  <c:v>257.26499999999999</c:v>
                </c:pt>
                <c:pt idx="8">
                  <c:v>253.87200000000001</c:v>
                </c:pt>
                <c:pt idx="9">
                  <c:v>437.82799999999975</c:v>
                </c:pt>
                <c:pt idx="10">
                  <c:v>105.09099999999999</c:v>
                </c:pt>
                <c:pt idx="11">
                  <c:v>982.23199999999997</c:v>
                </c:pt>
                <c:pt idx="12">
                  <c:v>664.8919999999996</c:v>
                </c:pt>
                <c:pt idx="13" formatCode="#,##0.00">
                  <c:v>2055.4290000000001</c:v>
                </c:pt>
                <c:pt idx="14">
                  <c:v>188.21199999999999</c:v>
                </c:pt>
                <c:pt idx="15">
                  <c:v>107.569</c:v>
                </c:pt>
                <c:pt idx="16" formatCode="#,##0.00">
                  <c:v>3924.62</c:v>
                </c:pt>
                <c:pt idx="17">
                  <c:v>267.28599999999977</c:v>
                </c:pt>
                <c:pt idx="18">
                  <c:v>318.41299999999978</c:v>
                </c:pt>
                <c:pt idx="19">
                  <c:v>377.85399999999993</c:v>
                </c:pt>
                <c:pt idx="20">
                  <c:v>298.17</c:v>
                </c:pt>
                <c:pt idx="21">
                  <c:v>418.52799999999979</c:v>
                </c:pt>
                <c:pt idx="22">
                  <c:v>291.60599999999999</c:v>
                </c:pt>
                <c:pt idx="23">
                  <c:v>167.21799999999999</c:v>
                </c:pt>
                <c:pt idx="24">
                  <c:v>256.4749999999998</c:v>
                </c:pt>
                <c:pt idx="25">
                  <c:v>219.239</c:v>
                </c:pt>
                <c:pt idx="26">
                  <c:v>286.79799999999977</c:v>
                </c:pt>
                <c:pt idx="27" formatCode="#,##0.00">
                  <c:v>3928.6729999999998</c:v>
                </c:pt>
                <c:pt idx="28">
                  <c:v>227.977</c:v>
                </c:pt>
                <c:pt idx="29" formatCode="#,##0.00">
                  <c:v>1810.646</c:v>
                </c:pt>
                <c:pt idx="30">
                  <c:v>180.971</c:v>
                </c:pt>
                <c:pt idx="31">
                  <c:v>470.70299999999975</c:v>
                </c:pt>
                <c:pt idx="32">
                  <c:v>194.35300000000001</c:v>
                </c:pt>
                <c:pt idx="33">
                  <c:v>625.154</c:v>
                </c:pt>
                <c:pt idx="34">
                  <c:v>493.03199999999958</c:v>
                </c:pt>
                <c:pt idx="35" formatCode="#,##0.00">
                  <c:v>10287.038</c:v>
                </c:pt>
                <c:pt idx="36">
                  <c:v>184.90600000000001</c:v>
                </c:pt>
                <c:pt idx="37" formatCode="#,##0.00">
                  <c:v>2445.2150000000001</c:v>
                </c:pt>
                <c:pt idx="38" formatCode="#,##0.00">
                  <c:v>1191.1139999999998</c:v>
                </c:pt>
                <c:pt idx="39">
                  <c:v>308.05</c:v>
                </c:pt>
                <c:pt idx="40">
                  <c:v>259.32799999999975</c:v>
                </c:pt>
                <c:pt idx="41">
                  <c:v>239.35000000000011</c:v>
                </c:pt>
                <c:pt idx="42">
                  <c:v>345.09799999999979</c:v>
                </c:pt>
                <c:pt idx="43">
                  <c:v>0</c:v>
                </c:pt>
              </c:numCache>
            </c:numRef>
          </c:val>
        </c:ser>
        <c:ser>
          <c:idx val="3"/>
          <c:order val="3"/>
          <c:tx>
            <c:strRef>
              <c:f>'GDP Per Capita grid'!$E$1</c:f>
              <c:strCache>
                <c:ptCount val="1"/>
                <c:pt idx="0">
                  <c:v>2003</c:v>
                </c:pt>
              </c:strCache>
            </c:strRef>
          </c:tx>
          <c:cat>
            <c:strRef>
              <c:f>'GDP Per Capita grid'!$A$2:$A$45</c:f>
              <c:strCache>
                <c:ptCount val="44"/>
                <c:pt idx="0">
                  <c:v>Angola</c:v>
                </c:pt>
                <c:pt idx="1">
                  <c:v>Benin</c:v>
                </c:pt>
                <c:pt idx="2">
                  <c:v>Botswana</c:v>
                </c:pt>
                <c:pt idx="3">
                  <c:v>Burkina Faso</c:v>
                </c:pt>
                <c:pt idx="4">
                  <c:v>Burundi</c:v>
                </c:pt>
                <c:pt idx="5">
                  <c:v>Cameroon</c:v>
                </c:pt>
                <c:pt idx="6">
                  <c:v>Cape Verde</c:v>
                </c:pt>
                <c:pt idx="7">
                  <c:v>Central African Republic</c:v>
                </c:pt>
                <c:pt idx="8">
                  <c:v>Chad</c:v>
                </c:pt>
                <c:pt idx="9">
                  <c:v>Comoros</c:v>
                </c:pt>
                <c:pt idx="10">
                  <c:v>Democratic Republic of Congo</c:v>
                </c:pt>
                <c:pt idx="11">
                  <c:v>Republic of Congo</c:v>
                </c:pt>
                <c:pt idx="12">
                  <c:v>Côte d'Ivoire</c:v>
                </c:pt>
                <c:pt idx="13">
                  <c:v>Equatorial Guinea</c:v>
                </c:pt>
                <c:pt idx="14">
                  <c:v>Eritrea</c:v>
                </c:pt>
                <c:pt idx="15">
                  <c:v>Ethiopia</c:v>
                </c:pt>
                <c:pt idx="16">
                  <c:v>Gabon</c:v>
                </c:pt>
                <c:pt idx="17">
                  <c:v>The Gambia</c:v>
                </c:pt>
                <c:pt idx="18">
                  <c:v>Ghana</c:v>
                </c:pt>
                <c:pt idx="19">
                  <c:v>Guinea</c:v>
                </c:pt>
                <c:pt idx="20">
                  <c:v>Guinea-Bissau</c:v>
                </c:pt>
                <c:pt idx="21">
                  <c:v>Kenya</c:v>
                </c:pt>
                <c:pt idx="22">
                  <c:v>Lesotho</c:v>
                </c:pt>
                <c:pt idx="23">
                  <c:v>Liberia</c:v>
                </c:pt>
                <c:pt idx="24">
                  <c:v>Madagascar</c:v>
                </c:pt>
                <c:pt idx="25">
                  <c:v>Malawi</c:v>
                </c:pt>
                <c:pt idx="26">
                  <c:v>Mali</c:v>
                </c:pt>
                <c:pt idx="27">
                  <c:v>Mauritius</c:v>
                </c:pt>
                <c:pt idx="28">
                  <c:v>Mozambique</c:v>
                </c:pt>
                <c:pt idx="29">
                  <c:v>Namibia</c:v>
                </c:pt>
                <c:pt idx="30">
                  <c:v>Niger</c:v>
                </c:pt>
                <c:pt idx="31">
                  <c:v>Nigeria</c:v>
                </c:pt>
                <c:pt idx="32">
                  <c:v>Rwanda</c:v>
                </c:pt>
                <c:pt idx="33">
                  <c:v>São Tomé and Príncipe</c:v>
                </c:pt>
                <c:pt idx="34">
                  <c:v>Senegal</c:v>
                </c:pt>
                <c:pt idx="35">
                  <c:v>Seychelles</c:v>
                </c:pt>
                <c:pt idx="36">
                  <c:v>Sierra Leone</c:v>
                </c:pt>
                <c:pt idx="37">
                  <c:v>South Africa</c:v>
                </c:pt>
                <c:pt idx="38">
                  <c:v>Swaziland</c:v>
                </c:pt>
                <c:pt idx="39">
                  <c:v>Tanzania</c:v>
                </c:pt>
                <c:pt idx="40">
                  <c:v>Togo</c:v>
                </c:pt>
                <c:pt idx="41">
                  <c:v>Uganda</c:v>
                </c:pt>
                <c:pt idx="42">
                  <c:v>Zambia</c:v>
                </c:pt>
                <c:pt idx="43">
                  <c:v>Zimbabwe</c:v>
                </c:pt>
              </c:strCache>
            </c:strRef>
          </c:cat>
          <c:val>
            <c:numRef>
              <c:f>'GDP Per Capita grid'!$E$2:$E$45</c:f>
              <c:numCache>
                <c:formatCode>General</c:formatCode>
                <c:ptCount val="44"/>
                <c:pt idx="0">
                  <c:v>959.39099999999996</c:v>
                </c:pt>
                <c:pt idx="1">
                  <c:v>451.98599999999965</c:v>
                </c:pt>
                <c:pt idx="2" formatCode="#,##0.00">
                  <c:v>4779.5560000000014</c:v>
                </c:pt>
                <c:pt idx="3">
                  <c:v>339.34899999999999</c:v>
                </c:pt>
                <c:pt idx="4">
                  <c:v>82.638999999999982</c:v>
                </c:pt>
                <c:pt idx="5">
                  <c:v>807.33099999999956</c:v>
                </c:pt>
                <c:pt idx="6" formatCode="#,##0.00">
                  <c:v>1762.8129999999999</c:v>
                </c:pt>
                <c:pt idx="7">
                  <c:v>289.40799999999979</c:v>
                </c:pt>
                <c:pt idx="8">
                  <c:v>318.77</c:v>
                </c:pt>
                <c:pt idx="9">
                  <c:v>553.13499999999999</c:v>
                </c:pt>
                <c:pt idx="10">
                  <c:v>104.74700000000006</c:v>
                </c:pt>
                <c:pt idx="11" formatCode="#,##0.00">
                  <c:v>1106.9949999999999</c:v>
                </c:pt>
                <c:pt idx="12">
                  <c:v>781.89099999999996</c:v>
                </c:pt>
                <c:pt idx="13" formatCode="#,##0.00">
                  <c:v>2747.09</c:v>
                </c:pt>
                <c:pt idx="14">
                  <c:v>214.691</c:v>
                </c:pt>
                <c:pt idx="15">
                  <c:v>113.283</c:v>
                </c:pt>
                <c:pt idx="16" formatCode="#,##0.00">
                  <c:v>4684.2040000000006</c:v>
                </c:pt>
                <c:pt idx="17">
                  <c:v>257.5229999999998</c:v>
                </c:pt>
                <c:pt idx="18">
                  <c:v>384.31599999999975</c:v>
                </c:pt>
                <c:pt idx="19">
                  <c:v>393.25</c:v>
                </c:pt>
                <c:pt idx="20">
                  <c:v>268.78199999999958</c:v>
                </c:pt>
                <c:pt idx="21">
                  <c:v>467.46499999999975</c:v>
                </c:pt>
                <c:pt idx="22">
                  <c:v>424.75099999999975</c:v>
                </c:pt>
                <c:pt idx="23">
                  <c:v>124.233</c:v>
                </c:pt>
                <c:pt idx="24">
                  <c:v>310.39599999999979</c:v>
                </c:pt>
                <c:pt idx="25">
                  <c:v>194.48200000000011</c:v>
                </c:pt>
                <c:pt idx="26">
                  <c:v>371.91599999999966</c:v>
                </c:pt>
                <c:pt idx="27" formatCode="#,##0.00">
                  <c:v>4612.1570000000002</c:v>
                </c:pt>
                <c:pt idx="28">
                  <c:v>251.101</c:v>
                </c:pt>
                <c:pt idx="29" formatCode="#,##0.00">
                  <c:v>2607.9100000000012</c:v>
                </c:pt>
                <c:pt idx="30">
                  <c:v>223.84900000000002</c:v>
                </c:pt>
                <c:pt idx="31">
                  <c:v>524.26099999999997</c:v>
                </c:pt>
                <c:pt idx="32">
                  <c:v>210.803</c:v>
                </c:pt>
                <c:pt idx="33">
                  <c:v>663.86499999999955</c:v>
                </c:pt>
                <c:pt idx="34">
                  <c:v>618.08500000000004</c:v>
                </c:pt>
                <c:pt idx="35" formatCode="#,##0.00">
                  <c:v>10400.513000000004</c:v>
                </c:pt>
                <c:pt idx="36">
                  <c:v>190.58200000000011</c:v>
                </c:pt>
                <c:pt idx="37" formatCode="#,##0.00">
                  <c:v>3656.1819999999998</c:v>
                </c:pt>
                <c:pt idx="38" formatCode="#,##0.00">
                  <c:v>1815.125</c:v>
                </c:pt>
                <c:pt idx="39">
                  <c:v>324.553</c:v>
                </c:pt>
                <c:pt idx="40">
                  <c:v>286.59799999999979</c:v>
                </c:pt>
                <c:pt idx="41">
                  <c:v>245.86</c:v>
                </c:pt>
                <c:pt idx="42">
                  <c:v>386.21599999999978</c:v>
                </c:pt>
                <c:pt idx="43">
                  <c:v>0</c:v>
                </c:pt>
              </c:numCache>
            </c:numRef>
          </c:val>
        </c:ser>
        <c:ser>
          <c:idx val="4"/>
          <c:order val="4"/>
          <c:tx>
            <c:strRef>
              <c:f>'GDP Per Capita grid'!$F$1</c:f>
              <c:strCache>
                <c:ptCount val="1"/>
                <c:pt idx="0">
                  <c:v>2004</c:v>
                </c:pt>
              </c:strCache>
            </c:strRef>
          </c:tx>
          <c:cat>
            <c:strRef>
              <c:f>'GDP Per Capita grid'!$A$2:$A$45</c:f>
              <c:strCache>
                <c:ptCount val="44"/>
                <c:pt idx="0">
                  <c:v>Angola</c:v>
                </c:pt>
                <c:pt idx="1">
                  <c:v>Benin</c:v>
                </c:pt>
                <c:pt idx="2">
                  <c:v>Botswana</c:v>
                </c:pt>
                <c:pt idx="3">
                  <c:v>Burkina Faso</c:v>
                </c:pt>
                <c:pt idx="4">
                  <c:v>Burundi</c:v>
                </c:pt>
                <c:pt idx="5">
                  <c:v>Cameroon</c:v>
                </c:pt>
                <c:pt idx="6">
                  <c:v>Cape Verde</c:v>
                </c:pt>
                <c:pt idx="7">
                  <c:v>Central African Republic</c:v>
                </c:pt>
                <c:pt idx="8">
                  <c:v>Chad</c:v>
                </c:pt>
                <c:pt idx="9">
                  <c:v>Comoros</c:v>
                </c:pt>
                <c:pt idx="10">
                  <c:v>Democratic Republic of Congo</c:v>
                </c:pt>
                <c:pt idx="11">
                  <c:v>Republic of Congo</c:v>
                </c:pt>
                <c:pt idx="12">
                  <c:v>Côte d'Ivoire</c:v>
                </c:pt>
                <c:pt idx="13">
                  <c:v>Equatorial Guinea</c:v>
                </c:pt>
                <c:pt idx="14">
                  <c:v>Eritrea</c:v>
                </c:pt>
                <c:pt idx="15">
                  <c:v>Ethiopia</c:v>
                </c:pt>
                <c:pt idx="16">
                  <c:v>Gabon</c:v>
                </c:pt>
                <c:pt idx="17">
                  <c:v>The Gambia</c:v>
                </c:pt>
                <c:pt idx="18">
                  <c:v>Ghana</c:v>
                </c:pt>
                <c:pt idx="19">
                  <c:v>Guinea</c:v>
                </c:pt>
                <c:pt idx="20">
                  <c:v>Guinea-Bissau</c:v>
                </c:pt>
                <c:pt idx="21">
                  <c:v>Kenya</c:v>
                </c:pt>
                <c:pt idx="22">
                  <c:v>Lesotho</c:v>
                </c:pt>
                <c:pt idx="23">
                  <c:v>Liberia</c:v>
                </c:pt>
                <c:pt idx="24">
                  <c:v>Madagascar</c:v>
                </c:pt>
                <c:pt idx="25">
                  <c:v>Malawi</c:v>
                </c:pt>
                <c:pt idx="26">
                  <c:v>Mali</c:v>
                </c:pt>
                <c:pt idx="27">
                  <c:v>Mauritius</c:v>
                </c:pt>
                <c:pt idx="28">
                  <c:v>Mozambique</c:v>
                </c:pt>
                <c:pt idx="29">
                  <c:v>Namibia</c:v>
                </c:pt>
                <c:pt idx="30">
                  <c:v>Niger</c:v>
                </c:pt>
                <c:pt idx="31">
                  <c:v>Nigeria</c:v>
                </c:pt>
                <c:pt idx="32">
                  <c:v>Rwanda</c:v>
                </c:pt>
                <c:pt idx="33">
                  <c:v>São Tomé and Príncipe</c:v>
                </c:pt>
                <c:pt idx="34">
                  <c:v>Senegal</c:v>
                </c:pt>
                <c:pt idx="35">
                  <c:v>Seychelles</c:v>
                </c:pt>
                <c:pt idx="36">
                  <c:v>Sierra Leone</c:v>
                </c:pt>
                <c:pt idx="37">
                  <c:v>South Africa</c:v>
                </c:pt>
                <c:pt idx="38">
                  <c:v>Swaziland</c:v>
                </c:pt>
                <c:pt idx="39">
                  <c:v>Tanzania</c:v>
                </c:pt>
                <c:pt idx="40">
                  <c:v>Togo</c:v>
                </c:pt>
                <c:pt idx="41">
                  <c:v>Uganda</c:v>
                </c:pt>
                <c:pt idx="42">
                  <c:v>Zambia</c:v>
                </c:pt>
                <c:pt idx="43">
                  <c:v>Zimbabwe</c:v>
                </c:pt>
              </c:strCache>
            </c:strRef>
          </c:cat>
          <c:val>
            <c:numRef>
              <c:f>'GDP Per Capita grid'!$F$2:$F$45</c:f>
              <c:numCache>
                <c:formatCode>General</c:formatCode>
                <c:ptCount val="44"/>
                <c:pt idx="0" formatCode="#,##0.00">
                  <c:v>1322.32</c:v>
                </c:pt>
                <c:pt idx="1">
                  <c:v>497.74200000000002</c:v>
                </c:pt>
                <c:pt idx="2" formatCode="#,##0.00">
                  <c:v>5860.7020000000002</c:v>
                </c:pt>
                <c:pt idx="3">
                  <c:v>378.36099999999999</c:v>
                </c:pt>
                <c:pt idx="4">
                  <c:v>90.480999999999995</c:v>
                </c:pt>
                <c:pt idx="5">
                  <c:v>909.42899999999997</c:v>
                </c:pt>
                <c:pt idx="6" formatCode="#,##0.00">
                  <c:v>1964.453</c:v>
                </c:pt>
                <c:pt idx="7">
                  <c:v>315.97399999999965</c:v>
                </c:pt>
                <c:pt idx="8">
                  <c:v>501.47899999999959</c:v>
                </c:pt>
                <c:pt idx="9">
                  <c:v>604.73599999999999</c:v>
                </c:pt>
                <c:pt idx="10">
                  <c:v>117.515</c:v>
                </c:pt>
                <c:pt idx="11" formatCode="#,##0.00">
                  <c:v>1429.79</c:v>
                </c:pt>
                <c:pt idx="12">
                  <c:v>837.91800000000001</c:v>
                </c:pt>
                <c:pt idx="13" formatCode="#,##0.00">
                  <c:v>4739.0290000000014</c:v>
                </c:pt>
                <c:pt idx="14">
                  <c:v>262.09199999999959</c:v>
                </c:pt>
                <c:pt idx="15">
                  <c:v>138.20699999999999</c:v>
                </c:pt>
                <c:pt idx="16" formatCode="#,##0.00">
                  <c:v>5395.2449999999999</c:v>
                </c:pt>
                <c:pt idx="17">
                  <c:v>272.64600000000002</c:v>
                </c:pt>
                <c:pt idx="18">
                  <c:v>436.04300000000001</c:v>
                </c:pt>
                <c:pt idx="19">
                  <c:v>405.25700000000001</c:v>
                </c:pt>
                <c:pt idx="20">
                  <c:v>283.08199999999965</c:v>
                </c:pt>
                <c:pt idx="21">
                  <c:v>490.45099999999979</c:v>
                </c:pt>
                <c:pt idx="22">
                  <c:v>528.85799999999927</c:v>
                </c:pt>
                <c:pt idx="23">
                  <c:v>136.96700000000001</c:v>
                </c:pt>
                <c:pt idx="24">
                  <c:v>240.64</c:v>
                </c:pt>
                <c:pt idx="25">
                  <c:v>208.18800000000007</c:v>
                </c:pt>
                <c:pt idx="26">
                  <c:v>408.98599999999965</c:v>
                </c:pt>
                <c:pt idx="27" formatCode="#,##0.00">
                  <c:v>5176.0690000000004</c:v>
                </c:pt>
                <c:pt idx="28">
                  <c:v>297.27699999999965</c:v>
                </c:pt>
                <c:pt idx="29" formatCode="#,##0.00">
                  <c:v>3441.0639999999999</c:v>
                </c:pt>
                <c:pt idx="30">
                  <c:v>238.11299999999997</c:v>
                </c:pt>
                <c:pt idx="31">
                  <c:v>662.47199999999998</c:v>
                </c:pt>
                <c:pt idx="32">
                  <c:v>236.33100000000007</c:v>
                </c:pt>
                <c:pt idx="33">
                  <c:v>717.65</c:v>
                </c:pt>
                <c:pt idx="34">
                  <c:v>706.30199999999957</c:v>
                </c:pt>
                <c:pt idx="35" formatCode="#,##0.00">
                  <c:v>10351.786</c:v>
                </c:pt>
                <c:pt idx="36">
                  <c:v>204.809</c:v>
                </c:pt>
                <c:pt idx="37" formatCode="#,##0.00">
                  <c:v>4722.8150000000014</c:v>
                </c:pt>
                <c:pt idx="38" formatCode="#,##0.00">
                  <c:v>2269.2579999999998</c:v>
                </c:pt>
                <c:pt idx="39">
                  <c:v>349.08499999999975</c:v>
                </c:pt>
                <c:pt idx="40">
                  <c:v>323.06</c:v>
                </c:pt>
                <c:pt idx="41">
                  <c:v>284.99099999999964</c:v>
                </c:pt>
                <c:pt idx="42">
                  <c:v>474.29700000000003</c:v>
                </c:pt>
                <c:pt idx="43">
                  <c:v>0</c:v>
                </c:pt>
              </c:numCache>
            </c:numRef>
          </c:val>
        </c:ser>
        <c:ser>
          <c:idx val="5"/>
          <c:order val="5"/>
          <c:tx>
            <c:strRef>
              <c:f>'GDP Per Capita grid'!$G$1</c:f>
              <c:strCache>
                <c:ptCount val="1"/>
                <c:pt idx="0">
                  <c:v>2005</c:v>
                </c:pt>
              </c:strCache>
            </c:strRef>
          </c:tx>
          <c:cat>
            <c:strRef>
              <c:f>'GDP Per Capita grid'!$A$2:$A$45</c:f>
              <c:strCache>
                <c:ptCount val="44"/>
                <c:pt idx="0">
                  <c:v>Angola</c:v>
                </c:pt>
                <c:pt idx="1">
                  <c:v>Benin</c:v>
                </c:pt>
                <c:pt idx="2">
                  <c:v>Botswana</c:v>
                </c:pt>
                <c:pt idx="3">
                  <c:v>Burkina Faso</c:v>
                </c:pt>
                <c:pt idx="4">
                  <c:v>Burundi</c:v>
                </c:pt>
                <c:pt idx="5">
                  <c:v>Cameroon</c:v>
                </c:pt>
                <c:pt idx="6">
                  <c:v>Cape Verde</c:v>
                </c:pt>
                <c:pt idx="7">
                  <c:v>Central African Republic</c:v>
                </c:pt>
                <c:pt idx="8">
                  <c:v>Chad</c:v>
                </c:pt>
                <c:pt idx="9">
                  <c:v>Comoros</c:v>
                </c:pt>
                <c:pt idx="10">
                  <c:v>Democratic Republic of Congo</c:v>
                </c:pt>
                <c:pt idx="11">
                  <c:v>Republic of Congo</c:v>
                </c:pt>
                <c:pt idx="12">
                  <c:v>Côte d'Ivoire</c:v>
                </c:pt>
                <c:pt idx="13">
                  <c:v>Equatorial Guinea</c:v>
                </c:pt>
                <c:pt idx="14">
                  <c:v>Eritrea</c:v>
                </c:pt>
                <c:pt idx="15">
                  <c:v>Ethiopia</c:v>
                </c:pt>
                <c:pt idx="16">
                  <c:v>Gabon</c:v>
                </c:pt>
                <c:pt idx="17">
                  <c:v>The Gambia</c:v>
                </c:pt>
                <c:pt idx="18">
                  <c:v>Ghana</c:v>
                </c:pt>
                <c:pt idx="19">
                  <c:v>Guinea</c:v>
                </c:pt>
                <c:pt idx="20">
                  <c:v>Guinea-Bissau</c:v>
                </c:pt>
                <c:pt idx="21">
                  <c:v>Kenya</c:v>
                </c:pt>
                <c:pt idx="22">
                  <c:v>Lesotho</c:v>
                </c:pt>
                <c:pt idx="23">
                  <c:v>Liberia</c:v>
                </c:pt>
                <c:pt idx="24">
                  <c:v>Madagascar</c:v>
                </c:pt>
                <c:pt idx="25">
                  <c:v>Malawi</c:v>
                </c:pt>
                <c:pt idx="26">
                  <c:v>Mali</c:v>
                </c:pt>
                <c:pt idx="27">
                  <c:v>Mauritius</c:v>
                </c:pt>
                <c:pt idx="28">
                  <c:v>Mozambique</c:v>
                </c:pt>
                <c:pt idx="29">
                  <c:v>Namibia</c:v>
                </c:pt>
                <c:pt idx="30">
                  <c:v>Niger</c:v>
                </c:pt>
                <c:pt idx="31">
                  <c:v>Nigeria</c:v>
                </c:pt>
                <c:pt idx="32">
                  <c:v>Rwanda</c:v>
                </c:pt>
                <c:pt idx="33">
                  <c:v>São Tomé and Príncipe</c:v>
                </c:pt>
                <c:pt idx="34">
                  <c:v>Senegal</c:v>
                </c:pt>
                <c:pt idx="35">
                  <c:v>Seychelles</c:v>
                </c:pt>
                <c:pt idx="36">
                  <c:v>Sierra Leone</c:v>
                </c:pt>
                <c:pt idx="37">
                  <c:v>South Africa</c:v>
                </c:pt>
                <c:pt idx="38">
                  <c:v>Swaziland</c:v>
                </c:pt>
                <c:pt idx="39">
                  <c:v>Tanzania</c:v>
                </c:pt>
                <c:pt idx="40">
                  <c:v>Togo</c:v>
                </c:pt>
                <c:pt idx="41">
                  <c:v>Uganda</c:v>
                </c:pt>
                <c:pt idx="42">
                  <c:v>Zambia</c:v>
                </c:pt>
                <c:pt idx="43">
                  <c:v>Zimbabwe</c:v>
                </c:pt>
              </c:strCache>
            </c:strRef>
          </c:cat>
          <c:val>
            <c:numRef>
              <c:f>'GDP Per Capita grid'!$G$2:$G$45</c:f>
              <c:numCache>
                <c:formatCode>General</c:formatCode>
                <c:ptCount val="44"/>
                <c:pt idx="0" formatCode="#,##0.00">
                  <c:v>1987.529</c:v>
                </c:pt>
                <c:pt idx="1">
                  <c:v>522.45099999999957</c:v>
                </c:pt>
                <c:pt idx="2" formatCode="#,##0.00">
                  <c:v>5984.9960000000001</c:v>
                </c:pt>
                <c:pt idx="3">
                  <c:v>417.31700000000001</c:v>
                </c:pt>
                <c:pt idx="4">
                  <c:v>106.87499999999999</c:v>
                </c:pt>
                <c:pt idx="5">
                  <c:v>930.00900000000001</c:v>
                </c:pt>
                <c:pt idx="6" formatCode="#,##0.00">
                  <c:v>2094.2190000000001</c:v>
                </c:pt>
                <c:pt idx="7">
                  <c:v>329.541</c:v>
                </c:pt>
                <c:pt idx="8">
                  <c:v>651.16699999999958</c:v>
                </c:pt>
                <c:pt idx="9">
                  <c:v>632.79500000000041</c:v>
                </c:pt>
                <c:pt idx="10">
                  <c:v>125.64400000000002</c:v>
                </c:pt>
                <c:pt idx="11" formatCode="#,##0.00">
                  <c:v>1820.1989999999998</c:v>
                </c:pt>
                <c:pt idx="12">
                  <c:v>862.72900000000004</c:v>
                </c:pt>
                <c:pt idx="13" formatCode="#,##0.00">
                  <c:v>7221.0749999999998</c:v>
                </c:pt>
                <c:pt idx="14">
                  <c:v>249.565</c:v>
                </c:pt>
                <c:pt idx="15">
                  <c:v>164.833</c:v>
                </c:pt>
                <c:pt idx="16" formatCode="#,##0.00">
                  <c:v>6354.4969999999994</c:v>
                </c:pt>
                <c:pt idx="17">
                  <c:v>305.84800000000001</c:v>
                </c:pt>
                <c:pt idx="18">
                  <c:v>513.76099999999997</c:v>
                </c:pt>
                <c:pt idx="19">
                  <c:v>314.42299999999977</c:v>
                </c:pt>
                <c:pt idx="20">
                  <c:v>364.61900000000026</c:v>
                </c:pt>
                <c:pt idx="21">
                  <c:v>560.25699999999949</c:v>
                </c:pt>
                <c:pt idx="22">
                  <c:v>566.524</c:v>
                </c:pt>
                <c:pt idx="23">
                  <c:v>153.54599999999999</c:v>
                </c:pt>
                <c:pt idx="24">
                  <c:v>270.27199999999965</c:v>
                </c:pt>
                <c:pt idx="25">
                  <c:v>213.155</c:v>
                </c:pt>
                <c:pt idx="26">
                  <c:v>440.42299999999977</c:v>
                </c:pt>
                <c:pt idx="27" formatCode="#,##0.00">
                  <c:v>5053.1570000000002</c:v>
                </c:pt>
                <c:pt idx="28">
                  <c:v>336.48699999999963</c:v>
                </c:pt>
                <c:pt idx="29" formatCode="#,##0.00">
                  <c:v>3708.5610000000001</c:v>
                </c:pt>
                <c:pt idx="30">
                  <c:v>268.68599999999975</c:v>
                </c:pt>
                <c:pt idx="31">
                  <c:v>823.82399999999996</c:v>
                </c:pt>
                <c:pt idx="32">
                  <c:v>286.56799999999993</c:v>
                </c:pt>
                <c:pt idx="33">
                  <c:v>752.00300000000004</c:v>
                </c:pt>
                <c:pt idx="34">
                  <c:v>748.22500000000002</c:v>
                </c:pt>
                <c:pt idx="35" formatCode="#,##0.00">
                  <c:v>10666.699000000002</c:v>
                </c:pt>
                <c:pt idx="36">
                  <c:v>227.07</c:v>
                </c:pt>
                <c:pt idx="37" formatCode="#,##0.00">
                  <c:v>5266.4890000000005</c:v>
                </c:pt>
                <c:pt idx="38" formatCode="#,##0.00">
                  <c:v>2495.739</c:v>
                </c:pt>
                <c:pt idx="39">
                  <c:v>377.73399999999958</c:v>
                </c:pt>
                <c:pt idx="40">
                  <c:v>343.45099999999979</c:v>
                </c:pt>
                <c:pt idx="41">
                  <c:v>320.06799999999993</c:v>
                </c:pt>
                <c:pt idx="42">
                  <c:v>619.11199999999997</c:v>
                </c:pt>
                <c:pt idx="43">
                  <c:v>404.77699999999965</c:v>
                </c:pt>
              </c:numCache>
            </c:numRef>
          </c:val>
        </c:ser>
        <c:ser>
          <c:idx val="6"/>
          <c:order val="6"/>
          <c:tx>
            <c:strRef>
              <c:f>'GDP Per Capita grid'!$H$1</c:f>
              <c:strCache>
                <c:ptCount val="1"/>
                <c:pt idx="0">
                  <c:v>2006</c:v>
                </c:pt>
              </c:strCache>
            </c:strRef>
          </c:tx>
          <c:cat>
            <c:strRef>
              <c:f>'GDP Per Capita grid'!$A$2:$A$45</c:f>
              <c:strCache>
                <c:ptCount val="44"/>
                <c:pt idx="0">
                  <c:v>Angola</c:v>
                </c:pt>
                <c:pt idx="1">
                  <c:v>Benin</c:v>
                </c:pt>
                <c:pt idx="2">
                  <c:v>Botswana</c:v>
                </c:pt>
                <c:pt idx="3">
                  <c:v>Burkina Faso</c:v>
                </c:pt>
                <c:pt idx="4">
                  <c:v>Burundi</c:v>
                </c:pt>
                <c:pt idx="5">
                  <c:v>Cameroon</c:v>
                </c:pt>
                <c:pt idx="6">
                  <c:v>Cape Verde</c:v>
                </c:pt>
                <c:pt idx="7">
                  <c:v>Central African Republic</c:v>
                </c:pt>
                <c:pt idx="8">
                  <c:v>Chad</c:v>
                </c:pt>
                <c:pt idx="9">
                  <c:v>Comoros</c:v>
                </c:pt>
                <c:pt idx="10">
                  <c:v>Democratic Republic of Congo</c:v>
                </c:pt>
                <c:pt idx="11">
                  <c:v>Republic of Congo</c:v>
                </c:pt>
                <c:pt idx="12">
                  <c:v>Côte d'Ivoire</c:v>
                </c:pt>
                <c:pt idx="13">
                  <c:v>Equatorial Guinea</c:v>
                </c:pt>
                <c:pt idx="14">
                  <c:v>Eritrea</c:v>
                </c:pt>
                <c:pt idx="15">
                  <c:v>Ethiopia</c:v>
                </c:pt>
                <c:pt idx="16">
                  <c:v>Gabon</c:v>
                </c:pt>
                <c:pt idx="17">
                  <c:v>The Gambia</c:v>
                </c:pt>
                <c:pt idx="18">
                  <c:v>Ghana</c:v>
                </c:pt>
                <c:pt idx="19">
                  <c:v>Guinea</c:v>
                </c:pt>
                <c:pt idx="20">
                  <c:v>Guinea-Bissau</c:v>
                </c:pt>
                <c:pt idx="21">
                  <c:v>Kenya</c:v>
                </c:pt>
                <c:pt idx="22">
                  <c:v>Lesotho</c:v>
                </c:pt>
                <c:pt idx="23">
                  <c:v>Liberia</c:v>
                </c:pt>
                <c:pt idx="24">
                  <c:v>Madagascar</c:v>
                </c:pt>
                <c:pt idx="25">
                  <c:v>Malawi</c:v>
                </c:pt>
                <c:pt idx="26">
                  <c:v>Mali</c:v>
                </c:pt>
                <c:pt idx="27">
                  <c:v>Mauritius</c:v>
                </c:pt>
                <c:pt idx="28">
                  <c:v>Mozambique</c:v>
                </c:pt>
                <c:pt idx="29">
                  <c:v>Namibia</c:v>
                </c:pt>
                <c:pt idx="30">
                  <c:v>Niger</c:v>
                </c:pt>
                <c:pt idx="31">
                  <c:v>Nigeria</c:v>
                </c:pt>
                <c:pt idx="32">
                  <c:v>Rwanda</c:v>
                </c:pt>
                <c:pt idx="33">
                  <c:v>São Tomé and Príncipe</c:v>
                </c:pt>
                <c:pt idx="34">
                  <c:v>Senegal</c:v>
                </c:pt>
                <c:pt idx="35">
                  <c:v>Seychelles</c:v>
                </c:pt>
                <c:pt idx="36">
                  <c:v>Sierra Leone</c:v>
                </c:pt>
                <c:pt idx="37">
                  <c:v>South Africa</c:v>
                </c:pt>
                <c:pt idx="38">
                  <c:v>Swaziland</c:v>
                </c:pt>
                <c:pt idx="39">
                  <c:v>Tanzania</c:v>
                </c:pt>
                <c:pt idx="40">
                  <c:v>Togo</c:v>
                </c:pt>
                <c:pt idx="41">
                  <c:v>Uganda</c:v>
                </c:pt>
                <c:pt idx="42">
                  <c:v>Zambia</c:v>
                </c:pt>
                <c:pt idx="43">
                  <c:v>Zimbabwe</c:v>
                </c:pt>
              </c:strCache>
            </c:strRef>
          </c:cat>
          <c:val>
            <c:numRef>
              <c:f>'GDP Per Capita grid'!$H$2:$H$45</c:f>
              <c:numCache>
                <c:formatCode>General</c:formatCode>
                <c:ptCount val="44"/>
                <c:pt idx="0" formatCode="#,##0.00">
                  <c:v>2847.1950000000002</c:v>
                </c:pt>
                <c:pt idx="1">
                  <c:v>548.31099999999958</c:v>
                </c:pt>
                <c:pt idx="2" formatCode="#,##0.00">
                  <c:v>6473.2530000000015</c:v>
                </c:pt>
                <c:pt idx="3">
                  <c:v>452.70499999999993</c:v>
                </c:pt>
                <c:pt idx="4">
                  <c:v>120.27800000000001</c:v>
                </c:pt>
                <c:pt idx="5">
                  <c:v>979.04499999999996</c:v>
                </c:pt>
                <c:pt idx="6" formatCode="#,##0.00">
                  <c:v>2457.3330000000019</c:v>
                </c:pt>
                <c:pt idx="7">
                  <c:v>352.25</c:v>
                </c:pt>
                <c:pt idx="8">
                  <c:v>680.86199999999928</c:v>
                </c:pt>
                <c:pt idx="9">
                  <c:v>645.10699999999997</c:v>
                </c:pt>
                <c:pt idx="10">
                  <c:v>148.21199999999999</c:v>
                </c:pt>
                <c:pt idx="11" formatCode="#,##0.00">
                  <c:v>2244.9150000000018</c:v>
                </c:pt>
                <c:pt idx="12">
                  <c:v>888.26800000000003</c:v>
                </c:pt>
                <c:pt idx="13" formatCode="#,##0.00">
                  <c:v>8201.1119999999919</c:v>
                </c:pt>
                <c:pt idx="14">
                  <c:v>258.12700000000001</c:v>
                </c:pt>
                <c:pt idx="15">
                  <c:v>197.94300000000001</c:v>
                </c:pt>
                <c:pt idx="16" formatCode="#,##0.00">
                  <c:v>6829.241</c:v>
                </c:pt>
                <c:pt idx="17">
                  <c:v>328.28999999999979</c:v>
                </c:pt>
                <c:pt idx="18">
                  <c:v>594.51</c:v>
                </c:pt>
                <c:pt idx="19">
                  <c:v>300.97299999999979</c:v>
                </c:pt>
                <c:pt idx="20">
                  <c:v>392.572</c:v>
                </c:pt>
                <c:pt idx="21">
                  <c:v>662.09400000000005</c:v>
                </c:pt>
                <c:pt idx="22">
                  <c:v>598.899</c:v>
                </c:pt>
                <c:pt idx="23">
                  <c:v>170.94399999999999</c:v>
                </c:pt>
                <c:pt idx="24">
                  <c:v>287.86500000000001</c:v>
                </c:pt>
                <c:pt idx="25">
                  <c:v>239.69</c:v>
                </c:pt>
                <c:pt idx="26">
                  <c:v>480.06799999999993</c:v>
                </c:pt>
                <c:pt idx="27" formatCode="#,##0.00">
                  <c:v>5193.2620000000024</c:v>
                </c:pt>
                <c:pt idx="28">
                  <c:v>361.79799999999977</c:v>
                </c:pt>
                <c:pt idx="29" formatCode="#,##0.00">
                  <c:v>4007.786999999998</c:v>
                </c:pt>
                <c:pt idx="30">
                  <c:v>281.803</c:v>
                </c:pt>
                <c:pt idx="31" formatCode="#,##0.00">
                  <c:v>1038.758</c:v>
                </c:pt>
                <c:pt idx="32">
                  <c:v>337.90499999999975</c:v>
                </c:pt>
                <c:pt idx="33">
                  <c:v>808.24300000000005</c:v>
                </c:pt>
                <c:pt idx="34">
                  <c:v>784.62</c:v>
                </c:pt>
                <c:pt idx="35" formatCode="#,##0.00">
                  <c:v>11438.808000000001</c:v>
                </c:pt>
                <c:pt idx="36">
                  <c:v>254.048</c:v>
                </c:pt>
                <c:pt idx="37" formatCode="#,##0.00">
                  <c:v>5511.0620000000035</c:v>
                </c:pt>
                <c:pt idx="38" formatCode="#,##0.00">
                  <c:v>2632.9160000000002</c:v>
                </c:pt>
                <c:pt idx="39">
                  <c:v>375.68299999999999</c:v>
                </c:pt>
                <c:pt idx="40">
                  <c:v>352.38799999999975</c:v>
                </c:pt>
                <c:pt idx="41">
                  <c:v>333.51799999999974</c:v>
                </c:pt>
                <c:pt idx="42">
                  <c:v>901.39099999999996</c:v>
                </c:pt>
                <c:pt idx="43">
                  <c:v>393.959</c:v>
                </c:pt>
              </c:numCache>
            </c:numRef>
          </c:val>
        </c:ser>
        <c:ser>
          <c:idx val="7"/>
          <c:order val="7"/>
          <c:tx>
            <c:strRef>
              <c:f>'GDP Per Capita grid'!$I$1</c:f>
              <c:strCache>
                <c:ptCount val="1"/>
                <c:pt idx="0">
                  <c:v>2007</c:v>
                </c:pt>
              </c:strCache>
            </c:strRef>
          </c:tx>
          <c:cat>
            <c:strRef>
              <c:f>'GDP Per Capita grid'!$A$2:$A$45</c:f>
              <c:strCache>
                <c:ptCount val="44"/>
                <c:pt idx="0">
                  <c:v>Angola</c:v>
                </c:pt>
                <c:pt idx="1">
                  <c:v>Benin</c:v>
                </c:pt>
                <c:pt idx="2">
                  <c:v>Botswana</c:v>
                </c:pt>
                <c:pt idx="3">
                  <c:v>Burkina Faso</c:v>
                </c:pt>
                <c:pt idx="4">
                  <c:v>Burundi</c:v>
                </c:pt>
                <c:pt idx="5">
                  <c:v>Cameroon</c:v>
                </c:pt>
                <c:pt idx="6">
                  <c:v>Cape Verde</c:v>
                </c:pt>
                <c:pt idx="7">
                  <c:v>Central African Republic</c:v>
                </c:pt>
                <c:pt idx="8">
                  <c:v>Chad</c:v>
                </c:pt>
                <c:pt idx="9">
                  <c:v>Comoros</c:v>
                </c:pt>
                <c:pt idx="10">
                  <c:v>Democratic Republic of Congo</c:v>
                </c:pt>
                <c:pt idx="11">
                  <c:v>Republic of Congo</c:v>
                </c:pt>
                <c:pt idx="12">
                  <c:v>Côte d'Ivoire</c:v>
                </c:pt>
                <c:pt idx="13">
                  <c:v>Equatorial Guinea</c:v>
                </c:pt>
                <c:pt idx="14">
                  <c:v>Eritrea</c:v>
                </c:pt>
                <c:pt idx="15">
                  <c:v>Ethiopia</c:v>
                </c:pt>
                <c:pt idx="16">
                  <c:v>Gabon</c:v>
                </c:pt>
                <c:pt idx="17">
                  <c:v>The Gambia</c:v>
                </c:pt>
                <c:pt idx="18">
                  <c:v>Ghana</c:v>
                </c:pt>
                <c:pt idx="19">
                  <c:v>Guinea</c:v>
                </c:pt>
                <c:pt idx="20">
                  <c:v>Guinea-Bissau</c:v>
                </c:pt>
                <c:pt idx="21">
                  <c:v>Kenya</c:v>
                </c:pt>
                <c:pt idx="22">
                  <c:v>Lesotho</c:v>
                </c:pt>
                <c:pt idx="23">
                  <c:v>Liberia</c:v>
                </c:pt>
                <c:pt idx="24">
                  <c:v>Madagascar</c:v>
                </c:pt>
                <c:pt idx="25">
                  <c:v>Malawi</c:v>
                </c:pt>
                <c:pt idx="26">
                  <c:v>Mali</c:v>
                </c:pt>
                <c:pt idx="27">
                  <c:v>Mauritius</c:v>
                </c:pt>
                <c:pt idx="28">
                  <c:v>Mozambique</c:v>
                </c:pt>
                <c:pt idx="29">
                  <c:v>Namibia</c:v>
                </c:pt>
                <c:pt idx="30">
                  <c:v>Niger</c:v>
                </c:pt>
                <c:pt idx="31">
                  <c:v>Nigeria</c:v>
                </c:pt>
                <c:pt idx="32">
                  <c:v>Rwanda</c:v>
                </c:pt>
                <c:pt idx="33">
                  <c:v>São Tomé and Príncipe</c:v>
                </c:pt>
                <c:pt idx="34">
                  <c:v>Senegal</c:v>
                </c:pt>
                <c:pt idx="35">
                  <c:v>Seychelles</c:v>
                </c:pt>
                <c:pt idx="36">
                  <c:v>Sierra Leone</c:v>
                </c:pt>
                <c:pt idx="37">
                  <c:v>South Africa</c:v>
                </c:pt>
                <c:pt idx="38">
                  <c:v>Swaziland</c:v>
                </c:pt>
                <c:pt idx="39">
                  <c:v>Tanzania</c:v>
                </c:pt>
                <c:pt idx="40">
                  <c:v>Togo</c:v>
                </c:pt>
                <c:pt idx="41">
                  <c:v>Uganda</c:v>
                </c:pt>
                <c:pt idx="42">
                  <c:v>Zambia</c:v>
                </c:pt>
                <c:pt idx="43">
                  <c:v>Zimbabwe</c:v>
                </c:pt>
              </c:strCache>
            </c:strRef>
          </c:cat>
          <c:val>
            <c:numRef>
              <c:f>'GDP Per Capita grid'!$I$2:$I$45</c:f>
              <c:numCache>
                <c:formatCode>General</c:formatCode>
                <c:ptCount val="44"/>
                <c:pt idx="0" formatCode="#,##0.00">
                  <c:v>3629.3510000000019</c:v>
                </c:pt>
                <c:pt idx="1">
                  <c:v>624.78700000000003</c:v>
                </c:pt>
                <c:pt idx="2" formatCode="#,##0.00">
                  <c:v>7004.37</c:v>
                </c:pt>
                <c:pt idx="3">
                  <c:v>495.01599999999979</c:v>
                </c:pt>
                <c:pt idx="4">
                  <c:v>125.069</c:v>
                </c:pt>
                <c:pt idx="5" formatCode="#,##0.00">
                  <c:v>1083.7180000000001</c:v>
                </c:pt>
                <c:pt idx="6" formatCode="#,##0.00">
                  <c:v>3079.7279999999987</c:v>
                </c:pt>
                <c:pt idx="7">
                  <c:v>398.101</c:v>
                </c:pt>
                <c:pt idx="8">
                  <c:v>739.25400000000002</c:v>
                </c:pt>
                <c:pt idx="9">
                  <c:v>729.01400000000001</c:v>
                </c:pt>
                <c:pt idx="10">
                  <c:v>163.41499999999999</c:v>
                </c:pt>
                <c:pt idx="11" formatCode="#,##0.00">
                  <c:v>2355.6120000000001</c:v>
                </c:pt>
                <c:pt idx="12">
                  <c:v>983.48400000000004</c:v>
                </c:pt>
                <c:pt idx="13" formatCode="#,##0.00">
                  <c:v>10436.425999999987</c:v>
                </c:pt>
                <c:pt idx="14">
                  <c:v>271.70499999999993</c:v>
                </c:pt>
                <c:pt idx="15">
                  <c:v>248.61699999999999</c:v>
                </c:pt>
                <c:pt idx="16" formatCode="#,##0.00">
                  <c:v>8064.5729999999994</c:v>
                </c:pt>
                <c:pt idx="17">
                  <c:v>409.76499999999999</c:v>
                </c:pt>
                <c:pt idx="18">
                  <c:v>683.572</c:v>
                </c:pt>
                <c:pt idx="19">
                  <c:v>417.48799999999977</c:v>
                </c:pt>
                <c:pt idx="20">
                  <c:v>408.53399999999965</c:v>
                </c:pt>
                <c:pt idx="21">
                  <c:v>784.97400000000005</c:v>
                </c:pt>
                <c:pt idx="22">
                  <c:v>650.07899999999995</c:v>
                </c:pt>
                <c:pt idx="23">
                  <c:v>198.785</c:v>
                </c:pt>
                <c:pt idx="24">
                  <c:v>373.05200000000002</c:v>
                </c:pt>
                <c:pt idx="25">
                  <c:v>248.44800000000001</c:v>
                </c:pt>
                <c:pt idx="26">
                  <c:v>547.94299999999942</c:v>
                </c:pt>
                <c:pt idx="27" formatCode="#,##0.00">
                  <c:v>5965.9699999999993</c:v>
                </c:pt>
                <c:pt idx="28">
                  <c:v>399.26</c:v>
                </c:pt>
                <c:pt idx="29" formatCode="#,##0.00">
                  <c:v>4340.6590000000024</c:v>
                </c:pt>
                <c:pt idx="30">
                  <c:v>321.82299999999975</c:v>
                </c:pt>
                <c:pt idx="31" formatCode="#,##0.00">
                  <c:v>1153.4000000000001</c:v>
                </c:pt>
                <c:pt idx="32">
                  <c:v>398.822</c:v>
                </c:pt>
                <c:pt idx="33">
                  <c:v>921.71</c:v>
                </c:pt>
                <c:pt idx="34">
                  <c:v>923.8439999999996</c:v>
                </c:pt>
                <c:pt idx="35" formatCode="#,##0.00">
                  <c:v>12067.937</c:v>
                </c:pt>
                <c:pt idx="36">
                  <c:v>289.85700000000008</c:v>
                </c:pt>
                <c:pt idx="37" formatCode="#,##0.00">
                  <c:v>5975.5720000000001</c:v>
                </c:pt>
                <c:pt idx="38" formatCode="#,##0.00">
                  <c:v>2892.4720000000002</c:v>
                </c:pt>
                <c:pt idx="39">
                  <c:v>428.36799999999999</c:v>
                </c:pt>
                <c:pt idx="40">
                  <c:v>387.45599999999979</c:v>
                </c:pt>
                <c:pt idx="41">
                  <c:v>385.27799999999979</c:v>
                </c:pt>
                <c:pt idx="42" formatCode="#,##0.00">
                  <c:v>1001.514</c:v>
                </c:pt>
                <c:pt idx="43">
                  <c:v>396.92200000000003</c:v>
                </c:pt>
              </c:numCache>
            </c:numRef>
          </c:val>
        </c:ser>
        <c:ser>
          <c:idx val="8"/>
          <c:order val="8"/>
          <c:tx>
            <c:strRef>
              <c:f>'GDP Per Capita grid'!$J$1</c:f>
              <c:strCache>
                <c:ptCount val="1"/>
                <c:pt idx="0">
                  <c:v>2008</c:v>
                </c:pt>
              </c:strCache>
            </c:strRef>
          </c:tx>
          <c:cat>
            <c:strRef>
              <c:f>'GDP Per Capita grid'!$A$2:$A$45</c:f>
              <c:strCache>
                <c:ptCount val="44"/>
                <c:pt idx="0">
                  <c:v>Angola</c:v>
                </c:pt>
                <c:pt idx="1">
                  <c:v>Benin</c:v>
                </c:pt>
                <c:pt idx="2">
                  <c:v>Botswana</c:v>
                </c:pt>
                <c:pt idx="3">
                  <c:v>Burkina Faso</c:v>
                </c:pt>
                <c:pt idx="4">
                  <c:v>Burundi</c:v>
                </c:pt>
                <c:pt idx="5">
                  <c:v>Cameroon</c:v>
                </c:pt>
                <c:pt idx="6">
                  <c:v>Cape Verde</c:v>
                </c:pt>
                <c:pt idx="7">
                  <c:v>Central African Republic</c:v>
                </c:pt>
                <c:pt idx="8">
                  <c:v>Chad</c:v>
                </c:pt>
                <c:pt idx="9">
                  <c:v>Comoros</c:v>
                </c:pt>
                <c:pt idx="10">
                  <c:v>Democratic Republic of Congo</c:v>
                </c:pt>
                <c:pt idx="11">
                  <c:v>Republic of Congo</c:v>
                </c:pt>
                <c:pt idx="12">
                  <c:v>Côte d'Ivoire</c:v>
                </c:pt>
                <c:pt idx="13">
                  <c:v>Equatorial Guinea</c:v>
                </c:pt>
                <c:pt idx="14">
                  <c:v>Eritrea</c:v>
                </c:pt>
                <c:pt idx="15">
                  <c:v>Ethiopia</c:v>
                </c:pt>
                <c:pt idx="16">
                  <c:v>Gabon</c:v>
                </c:pt>
                <c:pt idx="17">
                  <c:v>The Gambia</c:v>
                </c:pt>
                <c:pt idx="18">
                  <c:v>Ghana</c:v>
                </c:pt>
                <c:pt idx="19">
                  <c:v>Guinea</c:v>
                </c:pt>
                <c:pt idx="20">
                  <c:v>Guinea-Bissau</c:v>
                </c:pt>
                <c:pt idx="21">
                  <c:v>Kenya</c:v>
                </c:pt>
                <c:pt idx="22">
                  <c:v>Lesotho</c:v>
                </c:pt>
                <c:pt idx="23">
                  <c:v>Liberia</c:v>
                </c:pt>
                <c:pt idx="24">
                  <c:v>Madagascar</c:v>
                </c:pt>
                <c:pt idx="25">
                  <c:v>Malawi</c:v>
                </c:pt>
                <c:pt idx="26">
                  <c:v>Mali</c:v>
                </c:pt>
                <c:pt idx="27">
                  <c:v>Mauritius</c:v>
                </c:pt>
                <c:pt idx="28">
                  <c:v>Mozambique</c:v>
                </c:pt>
                <c:pt idx="29">
                  <c:v>Namibia</c:v>
                </c:pt>
                <c:pt idx="30">
                  <c:v>Niger</c:v>
                </c:pt>
                <c:pt idx="31">
                  <c:v>Nigeria</c:v>
                </c:pt>
                <c:pt idx="32">
                  <c:v>Rwanda</c:v>
                </c:pt>
                <c:pt idx="33">
                  <c:v>São Tomé and Príncipe</c:v>
                </c:pt>
                <c:pt idx="34">
                  <c:v>Senegal</c:v>
                </c:pt>
                <c:pt idx="35">
                  <c:v>Seychelles</c:v>
                </c:pt>
                <c:pt idx="36">
                  <c:v>Sierra Leone</c:v>
                </c:pt>
                <c:pt idx="37">
                  <c:v>South Africa</c:v>
                </c:pt>
                <c:pt idx="38">
                  <c:v>Swaziland</c:v>
                </c:pt>
                <c:pt idx="39">
                  <c:v>Tanzania</c:v>
                </c:pt>
                <c:pt idx="40">
                  <c:v>Togo</c:v>
                </c:pt>
                <c:pt idx="41">
                  <c:v>Uganda</c:v>
                </c:pt>
                <c:pt idx="42">
                  <c:v>Zambia</c:v>
                </c:pt>
                <c:pt idx="43">
                  <c:v>Zimbabwe</c:v>
                </c:pt>
              </c:strCache>
            </c:strRef>
          </c:cat>
          <c:val>
            <c:numRef>
              <c:f>'GDP Per Capita grid'!$J$2:$J$45</c:f>
              <c:numCache>
                <c:formatCode>General</c:formatCode>
                <c:ptCount val="44"/>
                <c:pt idx="0" formatCode="#,##0.00">
                  <c:v>5053.9610000000002</c:v>
                </c:pt>
                <c:pt idx="1">
                  <c:v>736.15800000000002</c:v>
                </c:pt>
                <c:pt idx="2" formatCode="#,##0.00">
                  <c:v>7551.5030000000015</c:v>
                </c:pt>
                <c:pt idx="3">
                  <c:v>590.69500000000005</c:v>
                </c:pt>
                <c:pt idx="4">
                  <c:v>146.50299999999999</c:v>
                </c:pt>
                <c:pt idx="5" formatCode="#,##0.00">
                  <c:v>1224.377</c:v>
                </c:pt>
                <c:pt idx="6" formatCode="#,##0.00">
                  <c:v>3468.7079999999987</c:v>
                </c:pt>
                <c:pt idx="7">
                  <c:v>457.52599999999978</c:v>
                </c:pt>
                <c:pt idx="8">
                  <c:v>862.29700000000003</c:v>
                </c:pt>
                <c:pt idx="9">
                  <c:v>816.77000000000044</c:v>
                </c:pt>
                <c:pt idx="10">
                  <c:v>184.37800000000001</c:v>
                </c:pt>
                <c:pt idx="11" formatCode="#,##0.00">
                  <c:v>3245.2170000000001</c:v>
                </c:pt>
                <c:pt idx="12" formatCode="#,##0.00">
                  <c:v>1132.2470000000001</c:v>
                </c:pt>
                <c:pt idx="13" formatCode="#,##0.00">
                  <c:v>14859.339</c:v>
                </c:pt>
                <c:pt idx="14">
                  <c:v>275.7249999999998</c:v>
                </c:pt>
                <c:pt idx="15">
                  <c:v>330.49199999999962</c:v>
                </c:pt>
                <c:pt idx="16" formatCode="#,##0.00">
                  <c:v>10001.883</c:v>
                </c:pt>
                <c:pt idx="17">
                  <c:v>503.34800000000001</c:v>
                </c:pt>
                <c:pt idx="18">
                  <c:v>739.12800000000004</c:v>
                </c:pt>
                <c:pt idx="19">
                  <c:v>439.41099999999977</c:v>
                </c:pt>
                <c:pt idx="20">
                  <c:v>461.04199999999975</c:v>
                </c:pt>
                <c:pt idx="21">
                  <c:v>859.37099999999998</c:v>
                </c:pt>
                <c:pt idx="22">
                  <c:v>646.16699999999958</c:v>
                </c:pt>
                <c:pt idx="23">
                  <c:v>242.88400000000001</c:v>
                </c:pt>
                <c:pt idx="24">
                  <c:v>468.10599999999999</c:v>
                </c:pt>
                <c:pt idx="25">
                  <c:v>287.67099999999999</c:v>
                </c:pt>
                <c:pt idx="26">
                  <c:v>655.97</c:v>
                </c:pt>
                <c:pt idx="27" formatCode="#,##0.00">
                  <c:v>7330.1220000000039</c:v>
                </c:pt>
                <c:pt idx="28">
                  <c:v>478.07</c:v>
                </c:pt>
                <c:pt idx="29" formatCode="#,##0.00">
                  <c:v>4297.1280000000024</c:v>
                </c:pt>
                <c:pt idx="30">
                  <c:v>391.96299999999979</c:v>
                </c:pt>
                <c:pt idx="31" formatCode="#,##0.00">
                  <c:v>1401.2349999999999</c:v>
                </c:pt>
                <c:pt idx="32">
                  <c:v>489.3400000000002</c:v>
                </c:pt>
                <c:pt idx="33" formatCode="#,##0.00">
                  <c:v>1092.4939999999999</c:v>
                </c:pt>
                <c:pt idx="34" formatCode="#,##0.00">
                  <c:v>1063.6819999999998</c:v>
                </c:pt>
                <c:pt idx="35" formatCode="#,##0.00">
                  <c:v>10811.672</c:v>
                </c:pt>
                <c:pt idx="36">
                  <c:v>331.58</c:v>
                </c:pt>
                <c:pt idx="37" formatCode="#,##0.00">
                  <c:v>5684.68</c:v>
                </c:pt>
                <c:pt idx="38" formatCode="#,##0.00">
                  <c:v>2778.1839999999997</c:v>
                </c:pt>
                <c:pt idx="39">
                  <c:v>519.07400000000041</c:v>
                </c:pt>
                <c:pt idx="40">
                  <c:v>439.55200000000002</c:v>
                </c:pt>
                <c:pt idx="41">
                  <c:v>450.67500000000001</c:v>
                </c:pt>
                <c:pt idx="42" formatCode="#,##0.00">
                  <c:v>1251.9060000000009</c:v>
                </c:pt>
                <c:pt idx="43">
                  <c:v>334.92200000000003</c:v>
                </c:pt>
              </c:numCache>
            </c:numRef>
          </c:val>
        </c:ser>
        <c:ser>
          <c:idx val="9"/>
          <c:order val="9"/>
          <c:tx>
            <c:strRef>
              <c:f>'GDP Per Capita grid'!$K$1</c:f>
              <c:strCache>
                <c:ptCount val="1"/>
                <c:pt idx="0">
                  <c:v>2009</c:v>
                </c:pt>
              </c:strCache>
            </c:strRef>
          </c:tx>
          <c:cat>
            <c:strRef>
              <c:f>'GDP Per Capita grid'!$A$2:$A$45</c:f>
              <c:strCache>
                <c:ptCount val="44"/>
                <c:pt idx="0">
                  <c:v>Angola</c:v>
                </c:pt>
                <c:pt idx="1">
                  <c:v>Benin</c:v>
                </c:pt>
                <c:pt idx="2">
                  <c:v>Botswana</c:v>
                </c:pt>
                <c:pt idx="3">
                  <c:v>Burkina Faso</c:v>
                </c:pt>
                <c:pt idx="4">
                  <c:v>Burundi</c:v>
                </c:pt>
                <c:pt idx="5">
                  <c:v>Cameroon</c:v>
                </c:pt>
                <c:pt idx="6">
                  <c:v>Cape Verde</c:v>
                </c:pt>
                <c:pt idx="7">
                  <c:v>Central African Republic</c:v>
                </c:pt>
                <c:pt idx="8">
                  <c:v>Chad</c:v>
                </c:pt>
                <c:pt idx="9">
                  <c:v>Comoros</c:v>
                </c:pt>
                <c:pt idx="10">
                  <c:v>Democratic Republic of Congo</c:v>
                </c:pt>
                <c:pt idx="11">
                  <c:v>Republic of Congo</c:v>
                </c:pt>
                <c:pt idx="12">
                  <c:v>Côte d'Ivoire</c:v>
                </c:pt>
                <c:pt idx="13">
                  <c:v>Equatorial Guinea</c:v>
                </c:pt>
                <c:pt idx="14">
                  <c:v>Eritrea</c:v>
                </c:pt>
                <c:pt idx="15">
                  <c:v>Ethiopia</c:v>
                </c:pt>
                <c:pt idx="16">
                  <c:v>Gabon</c:v>
                </c:pt>
                <c:pt idx="17">
                  <c:v>The Gambia</c:v>
                </c:pt>
                <c:pt idx="18">
                  <c:v>Ghana</c:v>
                </c:pt>
                <c:pt idx="19">
                  <c:v>Guinea</c:v>
                </c:pt>
                <c:pt idx="20">
                  <c:v>Guinea-Bissau</c:v>
                </c:pt>
                <c:pt idx="21">
                  <c:v>Kenya</c:v>
                </c:pt>
                <c:pt idx="22">
                  <c:v>Lesotho</c:v>
                </c:pt>
                <c:pt idx="23">
                  <c:v>Liberia</c:v>
                </c:pt>
                <c:pt idx="24">
                  <c:v>Madagascar</c:v>
                </c:pt>
                <c:pt idx="25">
                  <c:v>Malawi</c:v>
                </c:pt>
                <c:pt idx="26">
                  <c:v>Mali</c:v>
                </c:pt>
                <c:pt idx="27">
                  <c:v>Mauritius</c:v>
                </c:pt>
                <c:pt idx="28">
                  <c:v>Mozambique</c:v>
                </c:pt>
                <c:pt idx="29">
                  <c:v>Namibia</c:v>
                </c:pt>
                <c:pt idx="30">
                  <c:v>Niger</c:v>
                </c:pt>
                <c:pt idx="31">
                  <c:v>Nigeria</c:v>
                </c:pt>
                <c:pt idx="32">
                  <c:v>Rwanda</c:v>
                </c:pt>
                <c:pt idx="33">
                  <c:v>São Tomé and Príncipe</c:v>
                </c:pt>
                <c:pt idx="34">
                  <c:v>Senegal</c:v>
                </c:pt>
                <c:pt idx="35">
                  <c:v>Seychelles</c:v>
                </c:pt>
                <c:pt idx="36">
                  <c:v>Sierra Leone</c:v>
                </c:pt>
                <c:pt idx="37">
                  <c:v>South Africa</c:v>
                </c:pt>
                <c:pt idx="38">
                  <c:v>Swaziland</c:v>
                </c:pt>
                <c:pt idx="39">
                  <c:v>Tanzania</c:v>
                </c:pt>
                <c:pt idx="40">
                  <c:v>Togo</c:v>
                </c:pt>
                <c:pt idx="41">
                  <c:v>Uganda</c:v>
                </c:pt>
                <c:pt idx="42">
                  <c:v>Zambia</c:v>
                </c:pt>
                <c:pt idx="43">
                  <c:v>Zimbabwe</c:v>
                </c:pt>
              </c:strCache>
            </c:strRef>
          </c:cat>
          <c:val>
            <c:numRef>
              <c:f>'GDP Per Capita grid'!$K$2:$K$45</c:f>
              <c:numCache>
                <c:formatCode>General</c:formatCode>
                <c:ptCount val="44"/>
                <c:pt idx="0" formatCode="#,##0.00">
                  <c:v>3971.59</c:v>
                </c:pt>
                <c:pt idx="1">
                  <c:v>711.25</c:v>
                </c:pt>
                <c:pt idx="2" formatCode="#,##0.00">
                  <c:v>6406.8510000000024</c:v>
                </c:pt>
                <c:pt idx="3">
                  <c:v>564.18100000000004</c:v>
                </c:pt>
                <c:pt idx="4">
                  <c:v>162.89600000000004</c:v>
                </c:pt>
                <c:pt idx="5" formatCode="#,##0.00">
                  <c:v>1115.2829999999999</c:v>
                </c:pt>
                <c:pt idx="6" formatCode="#,##0.00">
                  <c:v>3444.6970000000001</c:v>
                </c:pt>
                <c:pt idx="7">
                  <c:v>447.16800000000001</c:v>
                </c:pt>
                <c:pt idx="8">
                  <c:v>687.2279999999995</c:v>
                </c:pt>
                <c:pt idx="9">
                  <c:v>798.79100000000005</c:v>
                </c:pt>
                <c:pt idx="10">
                  <c:v>171.49600000000001</c:v>
                </c:pt>
                <c:pt idx="11" formatCode="#,##0.00">
                  <c:v>2537.9160000000002</c:v>
                </c:pt>
                <c:pt idx="12" formatCode="#,##0.00">
                  <c:v>1052.0070000000001</c:v>
                </c:pt>
                <c:pt idx="13" formatCode="#,##0.00">
                  <c:v>9579.9069999999847</c:v>
                </c:pt>
                <c:pt idx="14">
                  <c:v>362.8979999999998</c:v>
                </c:pt>
                <c:pt idx="15">
                  <c:v>390.27199999999965</c:v>
                </c:pt>
                <c:pt idx="16" formatCode="#,##0.00">
                  <c:v>7468.3040000000001</c:v>
                </c:pt>
                <c:pt idx="17">
                  <c:v>440.00299999999999</c:v>
                </c:pt>
                <c:pt idx="18">
                  <c:v>671.32999999999959</c:v>
                </c:pt>
                <c:pt idx="19">
                  <c:v>414.07900000000001</c:v>
                </c:pt>
                <c:pt idx="20">
                  <c:v>512.80399999999997</c:v>
                </c:pt>
                <c:pt idx="21">
                  <c:v>911.94599999999957</c:v>
                </c:pt>
                <c:pt idx="22">
                  <c:v>641.73699999999997</c:v>
                </c:pt>
                <c:pt idx="23">
                  <c:v>238.92100000000011</c:v>
                </c:pt>
                <c:pt idx="24">
                  <c:v>412.01499999999999</c:v>
                </c:pt>
                <c:pt idx="25">
                  <c:v>328.05200000000002</c:v>
                </c:pt>
                <c:pt idx="26">
                  <c:v>655.94599999999957</c:v>
                </c:pt>
                <c:pt idx="27" formatCode="#,##0.00">
                  <c:v>6838.0920000000024</c:v>
                </c:pt>
                <c:pt idx="28">
                  <c:v>464.53599999999977</c:v>
                </c:pt>
                <c:pt idx="29" formatCode="#,##0.00">
                  <c:v>4542.9479999999985</c:v>
                </c:pt>
                <c:pt idx="30">
                  <c:v>370.74799999999999</c:v>
                </c:pt>
                <c:pt idx="31" formatCode="#,##0.00">
                  <c:v>1141.914</c:v>
                </c:pt>
                <c:pt idx="32">
                  <c:v>535.67800000000045</c:v>
                </c:pt>
                <c:pt idx="33" formatCode="#,##0.00">
                  <c:v>1174.1129999999998</c:v>
                </c:pt>
                <c:pt idx="34">
                  <c:v>993.65</c:v>
                </c:pt>
                <c:pt idx="35" formatCode="#,##0.00">
                  <c:v>8973.4240000000009</c:v>
                </c:pt>
                <c:pt idx="36">
                  <c:v>310.82900000000001</c:v>
                </c:pt>
                <c:pt idx="37" formatCode="#,##0.00">
                  <c:v>5823.5779999999995</c:v>
                </c:pt>
                <c:pt idx="38" formatCode="#,##0.00">
                  <c:v>2906.9029999999998</c:v>
                </c:pt>
                <c:pt idx="39">
                  <c:v>550.5409999999996</c:v>
                </c:pt>
                <c:pt idx="40">
                  <c:v>421.83599999999979</c:v>
                </c:pt>
                <c:pt idx="41">
                  <c:v>474.03399999999965</c:v>
                </c:pt>
                <c:pt idx="42" formatCode="#,##0.00">
                  <c:v>1086.0529999999999</c:v>
                </c:pt>
                <c:pt idx="43">
                  <c:v>374.78299999999979</c:v>
                </c:pt>
              </c:numCache>
            </c:numRef>
          </c:val>
        </c:ser>
        <c:ser>
          <c:idx val="10"/>
          <c:order val="10"/>
          <c:tx>
            <c:strRef>
              <c:f>'GDP Per Capita grid'!$L$1</c:f>
              <c:strCache>
                <c:ptCount val="1"/>
                <c:pt idx="0">
                  <c:v>2010</c:v>
                </c:pt>
              </c:strCache>
            </c:strRef>
          </c:tx>
          <c:cat>
            <c:strRef>
              <c:f>'GDP Per Capita grid'!$A$2:$A$45</c:f>
              <c:strCache>
                <c:ptCount val="44"/>
                <c:pt idx="0">
                  <c:v>Angola</c:v>
                </c:pt>
                <c:pt idx="1">
                  <c:v>Benin</c:v>
                </c:pt>
                <c:pt idx="2">
                  <c:v>Botswana</c:v>
                </c:pt>
                <c:pt idx="3">
                  <c:v>Burkina Faso</c:v>
                </c:pt>
                <c:pt idx="4">
                  <c:v>Burundi</c:v>
                </c:pt>
                <c:pt idx="5">
                  <c:v>Cameroon</c:v>
                </c:pt>
                <c:pt idx="6">
                  <c:v>Cape Verde</c:v>
                </c:pt>
                <c:pt idx="7">
                  <c:v>Central African Republic</c:v>
                </c:pt>
                <c:pt idx="8">
                  <c:v>Chad</c:v>
                </c:pt>
                <c:pt idx="9">
                  <c:v>Comoros</c:v>
                </c:pt>
                <c:pt idx="10">
                  <c:v>Democratic Republic of Congo</c:v>
                </c:pt>
                <c:pt idx="11">
                  <c:v>Republic of Congo</c:v>
                </c:pt>
                <c:pt idx="12">
                  <c:v>Côte d'Ivoire</c:v>
                </c:pt>
                <c:pt idx="13">
                  <c:v>Equatorial Guinea</c:v>
                </c:pt>
                <c:pt idx="14">
                  <c:v>Eritrea</c:v>
                </c:pt>
                <c:pt idx="15">
                  <c:v>Ethiopia</c:v>
                </c:pt>
                <c:pt idx="16">
                  <c:v>Gabon</c:v>
                </c:pt>
                <c:pt idx="17">
                  <c:v>The Gambia</c:v>
                </c:pt>
                <c:pt idx="18">
                  <c:v>Ghana</c:v>
                </c:pt>
                <c:pt idx="19">
                  <c:v>Guinea</c:v>
                </c:pt>
                <c:pt idx="20">
                  <c:v>Guinea-Bissau</c:v>
                </c:pt>
                <c:pt idx="21">
                  <c:v>Kenya</c:v>
                </c:pt>
                <c:pt idx="22">
                  <c:v>Lesotho</c:v>
                </c:pt>
                <c:pt idx="23">
                  <c:v>Liberia</c:v>
                </c:pt>
                <c:pt idx="24">
                  <c:v>Madagascar</c:v>
                </c:pt>
                <c:pt idx="25">
                  <c:v>Malawi</c:v>
                </c:pt>
                <c:pt idx="26">
                  <c:v>Mali</c:v>
                </c:pt>
                <c:pt idx="27">
                  <c:v>Mauritius</c:v>
                </c:pt>
                <c:pt idx="28">
                  <c:v>Mozambique</c:v>
                </c:pt>
                <c:pt idx="29">
                  <c:v>Namibia</c:v>
                </c:pt>
                <c:pt idx="30">
                  <c:v>Niger</c:v>
                </c:pt>
                <c:pt idx="31">
                  <c:v>Nigeria</c:v>
                </c:pt>
                <c:pt idx="32">
                  <c:v>Rwanda</c:v>
                </c:pt>
                <c:pt idx="33">
                  <c:v>São Tomé and Príncipe</c:v>
                </c:pt>
                <c:pt idx="34">
                  <c:v>Senegal</c:v>
                </c:pt>
                <c:pt idx="35">
                  <c:v>Seychelles</c:v>
                </c:pt>
                <c:pt idx="36">
                  <c:v>Sierra Leone</c:v>
                </c:pt>
                <c:pt idx="37">
                  <c:v>South Africa</c:v>
                </c:pt>
                <c:pt idx="38">
                  <c:v>Swaziland</c:v>
                </c:pt>
                <c:pt idx="39">
                  <c:v>Tanzania</c:v>
                </c:pt>
                <c:pt idx="40">
                  <c:v>Togo</c:v>
                </c:pt>
                <c:pt idx="41">
                  <c:v>Uganda</c:v>
                </c:pt>
                <c:pt idx="42">
                  <c:v>Zambia</c:v>
                </c:pt>
                <c:pt idx="43">
                  <c:v>Zimbabwe</c:v>
                </c:pt>
              </c:strCache>
            </c:strRef>
          </c:cat>
          <c:val>
            <c:numRef>
              <c:f>'GDP Per Capita grid'!$L$2:$L$45</c:f>
              <c:numCache>
                <c:formatCode>General</c:formatCode>
                <c:ptCount val="44"/>
                <c:pt idx="0" formatCode="#,##0.00">
                  <c:v>4793.3210000000036</c:v>
                </c:pt>
                <c:pt idx="1">
                  <c:v>770.06699999999955</c:v>
                </c:pt>
                <c:pt idx="2" formatCode="#,##0.00">
                  <c:v>7032.1530000000002</c:v>
                </c:pt>
                <c:pt idx="3">
                  <c:v>590.14</c:v>
                </c:pt>
                <c:pt idx="4">
                  <c:v>172.01900000000001</c:v>
                </c:pt>
                <c:pt idx="5" formatCode="#,##0.00">
                  <c:v>1131.8639999999998</c:v>
                </c:pt>
                <c:pt idx="6" formatCode="#,##0.00">
                  <c:v>3548.4900000000002</c:v>
                </c:pt>
                <c:pt idx="7">
                  <c:v>469.98399999999958</c:v>
                </c:pt>
                <c:pt idx="8">
                  <c:v>780.45699999999943</c:v>
                </c:pt>
                <c:pt idx="9">
                  <c:v>830.15899999999999</c:v>
                </c:pt>
                <c:pt idx="10">
                  <c:v>189.54499999999999</c:v>
                </c:pt>
                <c:pt idx="11" formatCode="#,##0.00">
                  <c:v>3297.0770000000002</c:v>
                </c:pt>
                <c:pt idx="12" formatCode="#,##0.00">
                  <c:v>1073.0219999999999</c:v>
                </c:pt>
                <c:pt idx="13" formatCode="#,##0.00">
                  <c:v>11865.406999999985</c:v>
                </c:pt>
                <c:pt idx="14">
                  <c:v>423.50400000000002</c:v>
                </c:pt>
                <c:pt idx="15">
                  <c:v>360.8400000000002</c:v>
                </c:pt>
                <c:pt idx="16" formatCode="#,##0.00">
                  <c:v>8950.1</c:v>
                </c:pt>
                <c:pt idx="17">
                  <c:v>471.31099999999975</c:v>
                </c:pt>
                <c:pt idx="18">
                  <c:v>754.70899999999995</c:v>
                </c:pt>
                <c:pt idx="19">
                  <c:v>395.12599999999975</c:v>
                </c:pt>
                <c:pt idx="20">
                  <c:v>566.94899999999996</c:v>
                </c:pt>
                <c:pt idx="21">
                  <c:v>937.83900000000006</c:v>
                </c:pt>
                <c:pt idx="22">
                  <c:v>686.34899999999959</c:v>
                </c:pt>
                <c:pt idx="23">
                  <c:v>247.39200000000011</c:v>
                </c:pt>
                <c:pt idx="24">
                  <c:v>393.53699999999958</c:v>
                </c:pt>
                <c:pt idx="25">
                  <c:v>336.21499999999975</c:v>
                </c:pt>
                <c:pt idx="26">
                  <c:v>682.52699999999959</c:v>
                </c:pt>
                <c:pt idx="27" formatCode="#,##0.00">
                  <c:v>7605.2460000000001</c:v>
                </c:pt>
                <c:pt idx="28">
                  <c:v>473.09799999999979</c:v>
                </c:pt>
                <c:pt idx="29" formatCode="#,##0.00">
                  <c:v>4992.0410000000002</c:v>
                </c:pt>
                <c:pt idx="30">
                  <c:v>400.98299999999978</c:v>
                </c:pt>
                <c:pt idx="31" formatCode="#,##0.00">
                  <c:v>1371.3129999999999</c:v>
                </c:pt>
                <c:pt idx="32">
                  <c:v>569.38900000000001</c:v>
                </c:pt>
                <c:pt idx="33" formatCode="#,##0.00">
                  <c:v>1226.2750000000001</c:v>
                </c:pt>
                <c:pt idx="34" formatCode="#,##0.00">
                  <c:v>1026.2049999999999</c:v>
                </c:pt>
                <c:pt idx="35" formatCode="#,##0.00">
                  <c:v>11443.763999999992</c:v>
                </c:pt>
                <c:pt idx="36">
                  <c:v>307.35000000000002</c:v>
                </c:pt>
                <c:pt idx="37" formatCode="#,##0.00">
                  <c:v>6609.0060000000003</c:v>
                </c:pt>
                <c:pt idx="38" formatCode="#,##0.00">
                  <c:v>3026.4949999999999</c:v>
                </c:pt>
                <c:pt idx="39">
                  <c:v>592.07799999999997</c:v>
                </c:pt>
                <c:pt idx="40">
                  <c:v>423.48699999999963</c:v>
                </c:pt>
                <c:pt idx="41">
                  <c:v>514.77200000000005</c:v>
                </c:pt>
                <c:pt idx="42" formatCode="#,##0.00">
                  <c:v>1317.404</c:v>
                </c:pt>
                <c:pt idx="43">
                  <c:v>438.46099999999979</c:v>
                </c:pt>
              </c:numCache>
            </c:numRef>
          </c:val>
        </c:ser>
        <c:axId val="184655232"/>
        <c:axId val="184677504"/>
      </c:barChart>
      <c:catAx>
        <c:axId val="184655232"/>
        <c:scaling>
          <c:orientation val="minMax"/>
        </c:scaling>
        <c:axPos val="b"/>
        <c:tickLblPos val="nextTo"/>
        <c:crossAx val="184677504"/>
        <c:crosses val="autoZero"/>
        <c:auto val="1"/>
        <c:lblAlgn val="ctr"/>
        <c:lblOffset val="100"/>
      </c:catAx>
      <c:valAx>
        <c:axId val="184677504"/>
        <c:scaling>
          <c:orientation val="minMax"/>
        </c:scaling>
        <c:axPos val="l"/>
        <c:majorGridlines/>
        <c:numFmt formatCode="General" sourceLinked="1"/>
        <c:tickLblPos val="nextTo"/>
        <c:crossAx val="184655232"/>
        <c:crosses val="autoZero"/>
        <c:crossBetween val="between"/>
      </c:valAx>
    </c:plotArea>
    <c:legend>
      <c:legendPos val="r"/>
      <c:layout/>
    </c:legend>
    <c:plotVisOnly val="1"/>
  </c:chart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160BCC-04AD-4FEA-A292-914BCC739BD9}" type="datetimeFigureOut">
              <a:rPr lang="en-US" smtClean="0"/>
              <a:t>11/27/2010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82CB09-77C6-4F55-B4BA-969945B2BA7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15750-FF9F-458C-B3CD-E788B8EBC2F2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0906CE6-25CF-4D2F-AF6A-F0AAE341A58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4DF3D00-1FEC-4C24-BBD3-5A8A8BD6DDEE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2CB09-77C6-4F55-B4BA-969945B2BA70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2CB09-77C6-4F55-B4BA-969945B2BA70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3275CEC-E67F-4AB2-AA76-13C1AF629671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2CB09-77C6-4F55-B4BA-969945B2BA70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590FC9C-FA86-4508-A17E-6C58925C9EC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EE68-164C-4411-AC8F-1C1609E82DB9}" type="datetimeFigureOut">
              <a:rPr lang="en-US" smtClean="0"/>
              <a:t>11/27/2010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CF1F8-683F-4DFA-A2E5-38F6E6CC19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EE68-164C-4411-AC8F-1C1609E82DB9}" type="datetimeFigureOut">
              <a:rPr lang="en-US" smtClean="0"/>
              <a:t>11/27/2010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CF1F8-683F-4DFA-A2E5-38F6E6CC19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EE68-164C-4411-AC8F-1C1609E82DB9}" type="datetimeFigureOut">
              <a:rPr lang="en-US" smtClean="0"/>
              <a:t>11/27/2010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CF1F8-683F-4DFA-A2E5-38F6E6CC19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EE68-164C-4411-AC8F-1C1609E82DB9}" type="datetimeFigureOut">
              <a:rPr lang="en-US" smtClean="0"/>
              <a:t>11/27/2010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CF1F8-683F-4DFA-A2E5-38F6E6CC19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EE68-164C-4411-AC8F-1C1609E82DB9}" type="datetimeFigureOut">
              <a:rPr lang="en-US" smtClean="0"/>
              <a:t>11/27/2010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CF1F8-683F-4DFA-A2E5-38F6E6CC19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EE68-164C-4411-AC8F-1C1609E82DB9}" type="datetimeFigureOut">
              <a:rPr lang="en-US" smtClean="0"/>
              <a:t>11/27/2010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CF1F8-683F-4DFA-A2E5-38F6E6CC19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EE68-164C-4411-AC8F-1C1609E82DB9}" type="datetimeFigureOut">
              <a:rPr lang="en-US" smtClean="0"/>
              <a:t>11/27/2010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CF1F8-683F-4DFA-A2E5-38F6E6CC19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EE68-164C-4411-AC8F-1C1609E82DB9}" type="datetimeFigureOut">
              <a:rPr lang="en-US" smtClean="0"/>
              <a:t>11/27/2010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CF1F8-683F-4DFA-A2E5-38F6E6CC19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EE68-164C-4411-AC8F-1C1609E82DB9}" type="datetimeFigureOut">
              <a:rPr lang="en-US" smtClean="0"/>
              <a:t>11/27/2010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CF1F8-683F-4DFA-A2E5-38F6E6CC19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EE68-164C-4411-AC8F-1C1609E82DB9}" type="datetimeFigureOut">
              <a:rPr lang="en-US" smtClean="0"/>
              <a:t>11/27/2010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CF1F8-683F-4DFA-A2E5-38F6E6CC19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EE68-164C-4411-AC8F-1C1609E82DB9}" type="datetimeFigureOut">
              <a:rPr lang="en-US" smtClean="0"/>
              <a:t>11/27/2010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CF1F8-683F-4DFA-A2E5-38F6E6CC19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9EE68-164C-4411-AC8F-1C1609E82DB9}" type="datetimeFigureOut">
              <a:rPr lang="en-US" smtClean="0"/>
              <a:t>11/27/2010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CF1F8-683F-4DFA-A2E5-38F6E6CC190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Chart1.xls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250" y="476250"/>
            <a:ext cx="5545138" cy="561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starting conditions are different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Growth trajectory to 2000</a:t>
            </a:r>
          </a:p>
          <a:p>
            <a:pPr>
              <a:buFont typeface="Arial" charset="0"/>
              <a:buNone/>
            </a:pPr>
            <a:endParaRPr lang="en-US" smtClean="0"/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600200"/>
            <a:ext cx="7848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05800" cy="14176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Rough Ride in 1980s-90s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Only 5 of the 25 odd years did GDP growth  outpace population growth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Manufacturing’s </a:t>
            </a:r>
            <a:r>
              <a:rPr lang="en-US" dirty="0" smtClean="0"/>
              <a:t>share of GDP </a:t>
            </a:r>
            <a:r>
              <a:rPr lang="en-US" dirty="0" smtClean="0"/>
              <a:t>declined and growth of industrial activity collapsed from 8% on average 1965-1975 to 1% 1990-2000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MVA as share of GDP (15% 70s/80s to 12 in the 90s) and  so employment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Agricultural productivity </a:t>
            </a:r>
            <a:r>
              <a:rPr lang="en-US" dirty="0" smtClean="0"/>
              <a:t>declined and hunger deepened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Income inequality increased</a:t>
            </a:r>
            <a:r>
              <a:rPr lang="en-US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Debt service paid as a % of GDP rose from 5% in the 70s to 15% in the 1990s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absolute number of people living in abject poverty increased.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Child and maternal mortality worsened and life expectancy reversed in many countries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Biggest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Policy space</a:t>
            </a:r>
          </a:p>
          <a:p>
            <a:r>
              <a:rPr lang="en-US" dirty="0" smtClean="0"/>
              <a:t>conditionality (average 120) for 2 decades</a:t>
            </a:r>
          </a:p>
          <a:p>
            <a:r>
              <a:rPr lang="en-US" dirty="0" smtClean="0"/>
              <a:t>Technica</a:t>
            </a:r>
            <a:r>
              <a:rPr lang="en-US" dirty="0"/>
              <a:t>l</a:t>
            </a:r>
            <a:r>
              <a:rPr lang="en-US" dirty="0" smtClean="0"/>
              <a:t> assistance (30% of disbursed aid)</a:t>
            </a:r>
          </a:p>
          <a:p>
            <a:r>
              <a:rPr lang="en-US" dirty="0" smtClean="0"/>
              <a:t>Increasing aid dependency</a:t>
            </a:r>
          </a:p>
          <a:p>
            <a:pPr lvl="1"/>
            <a:r>
              <a:rPr lang="en-US" dirty="0" smtClean="0"/>
              <a:t>Deteriorating current account</a:t>
            </a:r>
          </a:p>
          <a:p>
            <a:pPr lvl="1"/>
            <a:r>
              <a:rPr lang="en-US" dirty="0" smtClean="0"/>
              <a:t>Stagnating growth</a:t>
            </a:r>
          </a:p>
          <a:p>
            <a:pPr lvl="1"/>
            <a:r>
              <a:rPr lang="en-US" dirty="0" smtClean="0"/>
              <a:t>Stagnating </a:t>
            </a:r>
            <a:r>
              <a:rPr lang="en-US" dirty="0" err="1" smtClean="0"/>
              <a:t>rvenues</a:t>
            </a:r>
            <a:endParaRPr lang="en-US" dirty="0" smtClean="0"/>
          </a:p>
          <a:p>
            <a:pPr lvl="1"/>
            <a:r>
              <a:rPr lang="en-US" dirty="0" smtClean="0"/>
              <a:t>Illicit capital flight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457200" y="1341438"/>
          <a:ext cx="8229600" cy="4756150"/>
        </p:xfrm>
        <a:graphic>
          <a:graphicData uri="http://schemas.openxmlformats.org/presentationml/2006/ole">
            <p:oleObj spid="_x0000_s1026" name="Chart" r:id="rId4" imgW="9525000" imgH="5172151" progId="Excel.Chart.8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762000" y="1524000"/>
          <a:ext cx="6767512" cy="4648200"/>
        </p:xfrm>
        <a:graphic>
          <a:graphicData uri="http://schemas.openxmlformats.org/drawingml/2006/table">
            <a:tbl>
              <a:tblPr/>
              <a:tblGrid>
                <a:gridCol w="966678"/>
                <a:gridCol w="699348"/>
                <a:gridCol w="689390"/>
                <a:gridCol w="689390"/>
                <a:gridCol w="689390"/>
                <a:gridCol w="689390"/>
                <a:gridCol w="689390"/>
                <a:gridCol w="689390"/>
                <a:gridCol w="551512"/>
                <a:gridCol w="413634"/>
              </a:tblGrid>
              <a:tr h="47419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Life Expectancy at birth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Child Mortality(per 1000LB)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Adult Literacy rates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5218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latin typeface="Arial"/>
                          <a:ea typeface="Times New Roman"/>
                          <a:cs typeface="Times New Roman"/>
                        </a:rPr>
                        <a:t>1960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latin typeface="Arial"/>
                          <a:ea typeface="Times New Roman"/>
                          <a:cs typeface="Times New Roman"/>
                        </a:rPr>
                        <a:t>1982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latin typeface="Arial"/>
                          <a:ea typeface="Times New Roman"/>
                          <a:cs typeface="Times New Roman"/>
                        </a:rPr>
                        <a:t>2006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latin typeface="Arial"/>
                          <a:ea typeface="Times New Roman"/>
                          <a:cs typeface="Times New Roman"/>
                        </a:rPr>
                        <a:t>1960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latin typeface="Arial"/>
                          <a:ea typeface="Times New Roman"/>
                          <a:cs typeface="Times New Roman"/>
                        </a:rPr>
                        <a:t>1982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latin typeface="Arial"/>
                          <a:ea typeface="Times New Roman"/>
                          <a:cs typeface="Times New Roman"/>
                        </a:rPr>
                        <a:t>2006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latin typeface="Arial"/>
                          <a:ea typeface="Times New Roman"/>
                          <a:cs typeface="Times New Roman"/>
                        </a:rPr>
                        <a:t>1960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latin typeface="Arial"/>
                          <a:ea typeface="Times New Roman"/>
                          <a:cs typeface="Times New Roman"/>
                        </a:rPr>
                        <a:t>1985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latin typeface="Arial"/>
                          <a:ea typeface="Times New Roman"/>
                          <a:cs typeface="Times New Roman"/>
                        </a:rPr>
                        <a:t>2006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131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Botswana</a:t>
                      </a:r>
                      <a:endParaRPr lang="fr-F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40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60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49.8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23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38.8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33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72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82.1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131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Cameroon</a:t>
                      </a:r>
                      <a:endParaRPr lang="fr-F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37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53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50.3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28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126.5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56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65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67.9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131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Congo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R</a:t>
                      </a:r>
                      <a:endParaRPr lang="fr-F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37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60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54.8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23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123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63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86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131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Gabon</a:t>
                      </a:r>
                      <a:endParaRPr lang="fr-F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36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49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56.7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22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74.9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62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85.4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131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Ghana</a:t>
                      </a:r>
                      <a:endParaRPr lang="fr-F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40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55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59.7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27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90.7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30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53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64.2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131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Kenya</a:t>
                      </a:r>
                      <a:endParaRPr lang="fr-F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41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57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53.4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95.4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59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73.6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131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Nigeria</a:t>
                      </a:r>
                      <a:endParaRPr lang="fr-F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39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50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46.8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50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193.1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42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71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131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Niger</a:t>
                      </a:r>
                      <a:endParaRPr lang="fr-F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37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45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Arial"/>
                          <a:ea typeface="Times New Roman"/>
                          <a:cs typeface="Times New Roman"/>
                        </a:rPr>
                        <a:t>56.4</a:t>
                      </a:r>
                      <a:endParaRPr lang="fr-F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45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27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205.3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29.8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131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Zambia</a:t>
                      </a:r>
                      <a:endParaRPr lang="fr-F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40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51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41.7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38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fr-F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163.6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47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76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Arial"/>
                          <a:ea typeface="Times New Roman"/>
                          <a:cs typeface="Times New Roman"/>
                        </a:rPr>
                        <a:t>68</a:t>
                      </a:r>
                      <a:endParaRPr lang="fr-F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22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0813"/>
            <a:ext cx="7848600" cy="938212"/>
          </a:xfrm>
        </p:spPr>
        <p:txBody>
          <a:bodyPr>
            <a:spAutoFit/>
          </a:bodyPr>
          <a:lstStyle/>
          <a:p>
            <a:pPr algn="l" eaLnBrk="0" hangingPunct="0"/>
            <a:r>
              <a:rPr lang="en-GB" sz="2800" smtClean="0">
                <a:latin typeface="Arial" charset="0"/>
                <a:ea typeface="Times New Roman" pitchFamily="18" charset="0"/>
                <a:cs typeface="Arial" charset="0"/>
              </a:rPr>
              <a:t>Table1.  </a:t>
            </a:r>
            <a:r>
              <a:rPr lang="en-GB" sz="2800" b="1" smtClean="0">
                <a:latin typeface="Arial" charset="0"/>
                <a:ea typeface="Times New Roman" pitchFamily="18" charset="0"/>
                <a:cs typeface="Arial" charset="0"/>
              </a:rPr>
              <a:t>Selected Social well-being indicators</a:t>
            </a:r>
            <a:r>
              <a:rPr lang="fr-FR" sz="2800" smtClean="0">
                <a:latin typeface="Arial" charset="0"/>
                <a:ea typeface="Times New Roman" pitchFamily="18" charset="0"/>
                <a:cs typeface="Arial" charset="0"/>
              </a:rPr>
              <a:t/>
            </a:r>
            <a:br>
              <a:rPr lang="fr-FR" sz="2800" smtClean="0">
                <a:latin typeface="Arial" charset="0"/>
                <a:ea typeface="Times New Roman" pitchFamily="18" charset="0"/>
                <a:cs typeface="Arial" charset="0"/>
              </a:rPr>
            </a:br>
            <a:r>
              <a:rPr lang="fr-FR" sz="900" smtClean="0">
                <a:latin typeface="Arial" charset="0"/>
                <a:ea typeface="Times New Roman" pitchFamily="18" charset="0"/>
                <a:cs typeface="Arial" charset="0"/>
              </a:rPr>
              <a:t/>
            </a:r>
            <a:br>
              <a:rPr lang="fr-FR" sz="900" smtClean="0">
                <a:latin typeface="Arial" charset="0"/>
                <a:ea typeface="Times New Roman" pitchFamily="18" charset="0"/>
                <a:cs typeface="Arial" charset="0"/>
              </a:rPr>
            </a:br>
            <a:endParaRPr lang="fr-FR" sz="180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There is a turn around – so an opportunity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Growth is on the up, but largely driven by natural resource prices and increased output of minerals</a:t>
            </a:r>
          </a:p>
          <a:p>
            <a:r>
              <a:rPr lang="en-US" dirty="0" smtClean="0"/>
              <a:t>Fewer wars</a:t>
            </a:r>
          </a:p>
          <a:p>
            <a:r>
              <a:rPr lang="en-US" dirty="0" smtClean="0"/>
              <a:t>Chinese, Indian and Brazilian capital, now Turkish</a:t>
            </a:r>
          </a:p>
          <a:p>
            <a:r>
              <a:rPr lang="en-US" dirty="0" smtClean="0"/>
              <a:t>Reduced debt burden</a:t>
            </a:r>
          </a:p>
          <a:p>
            <a:r>
              <a:rPr lang="en-US" dirty="0" smtClean="0"/>
              <a:t>Easing of fiscal space – IMF</a:t>
            </a:r>
          </a:p>
          <a:p>
            <a:r>
              <a:rPr lang="en-US" dirty="0" smtClean="0"/>
              <a:t>Easing of policy space – China</a:t>
            </a:r>
          </a:p>
          <a:p>
            <a:r>
              <a:rPr lang="en-US" dirty="0" smtClean="0"/>
              <a:t>Real estate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SITUATION HAS CHANGED </a:t>
            </a:r>
            <a:r>
              <a:rPr lang="en-US" dirty="0" err="1" smtClean="0"/>
              <a:t>e.g</a:t>
            </a:r>
            <a:r>
              <a:rPr lang="en-US" dirty="0" smtClean="0"/>
              <a:t> GDP Per Capita, 200+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340</Words>
  <Application>Microsoft Office PowerPoint</Application>
  <PresentationFormat>On-screen Show (4:3)</PresentationFormat>
  <Paragraphs>140</Paragraphs>
  <Slides>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Microsoft Office Excel Chart</vt:lpstr>
      <vt:lpstr>Slide 1</vt:lpstr>
      <vt:lpstr>The starting conditions are different</vt:lpstr>
      <vt:lpstr>  Rough Ride in 1980s-90s   </vt:lpstr>
      <vt:lpstr>Biggest problem</vt:lpstr>
      <vt:lpstr>Slide 5</vt:lpstr>
      <vt:lpstr>Table1.  Selected Social well-being indicators  </vt:lpstr>
      <vt:lpstr>There is a turn around – so an opportunity</vt:lpstr>
      <vt:lpstr>THE SITUATION HAS CHANGED e.g GDP Per Capita, 200+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starting conditions are different</dc:title>
  <dc:creator>UNMC_D</dc:creator>
  <cp:lastModifiedBy>UNMC_D</cp:lastModifiedBy>
  <cp:revision>4</cp:revision>
  <dcterms:created xsi:type="dcterms:W3CDTF">2010-11-27T07:55:58Z</dcterms:created>
  <dcterms:modified xsi:type="dcterms:W3CDTF">2010-11-27T08:39:08Z</dcterms:modified>
</cp:coreProperties>
</file>