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4"/>
  </p:notesMasterIdLst>
  <p:sldIdLst>
    <p:sldId id="256" r:id="rId2"/>
    <p:sldId id="315" r:id="rId3"/>
    <p:sldId id="306" r:id="rId4"/>
    <p:sldId id="277" r:id="rId5"/>
    <p:sldId id="307" r:id="rId6"/>
    <p:sldId id="304" r:id="rId7"/>
    <p:sldId id="308" r:id="rId8"/>
    <p:sldId id="314" r:id="rId9"/>
    <p:sldId id="305" r:id="rId10"/>
    <p:sldId id="281" r:id="rId11"/>
    <p:sldId id="310" r:id="rId12"/>
    <p:sldId id="296" r:id="rId13"/>
    <p:sldId id="309" r:id="rId14"/>
    <p:sldId id="297" r:id="rId15"/>
    <p:sldId id="303" r:id="rId16"/>
    <p:sldId id="302" r:id="rId17"/>
    <p:sldId id="300" r:id="rId18"/>
    <p:sldId id="301" r:id="rId19"/>
    <p:sldId id="311" r:id="rId20"/>
    <p:sldId id="312" r:id="rId21"/>
    <p:sldId id="316" r:id="rId22"/>
    <p:sldId id="317" r:id="rId23"/>
  </p:sldIdLst>
  <p:sldSz cx="9144000" cy="6858000" type="screen4x3"/>
  <p:notesSz cx="6858000" cy="9144000"/>
  <p:defaultTextStyle>
    <a:defPPr>
      <a:defRPr lang="en-GB"/>
    </a:defPPr>
    <a:lvl1pPr algn="l" rtl="0" eaLnBrk="0" fontAlgn="base" hangingPunct="0">
      <a:spcBef>
        <a:spcPct val="20000"/>
      </a:spcBef>
      <a:spcAft>
        <a:spcPct val="0"/>
      </a:spcAft>
      <a:defRPr kern="1200">
        <a:solidFill>
          <a:schemeClr val="bg1"/>
        </a:solidFill>
        <a:latin typeface="Times" pitchFamily="18" charset="0"/>
        <a:ea typeface="+mn-ea"/>
        <a:cs typeface="Arial" charset="0"/>
      </a:defRPr>
    </a:lvl1pPr>
    <a:lvl2pPr marL="457200" algn="l" rtl="0" eaLnBrk="0" fontAlgn="base" hangingPunct="0">
      <a:spcBef>
        <a:spcPct val="20000"/>
      </a:spcBef>
      <a:spcAft>
        <a:spcPct val="0"/>
      </a:spcAft>
      <a:defRPr kern="1200">
        <a:solidFill>
          <a:schemeClr val="bg1"/>
        </a:solidFill>
        <a:latin typeface="Times" pitchFamily="18" charset="0"/>
        <a:ea typeface="+mn-ea"/>
        <a:cs typeface="Arial" charset="0"/>
      </a:defRPr>
    </a:lvl2pPr>
    <a:lvl3pPr marL="914400" algn="l" rtl="0" eaLnBrk="0" fontAlgn="base" hangingPunct="0">
      <a:spcBef>
        <a:spcPct val="20000"/>
      </a:spcBef>
      <a:spcAft>
        <a:spcPct val="0"/>
      </a:spcAft>
      <a:defRPr kern="1200">
        <a:solidFill>
          <a:schemeClr val="bg1"/>
        </a:solidFill>
        <a:latin typeface="Times" pitchFamily="18" charset="0"/>
        <a:ea typeface="+mn-ea"/>
        <a:cs typeface="Arial" charset="0"/>
      </a:defRPr>
    </a:lvl3pPr>
    <a:lvl4pPr marL="1371600" algn="l" rtl="0" eaLnBrk="0" fontAlgn="base" hangingPunct="0">
      <a:spcBef>
        <a:spcPct val="20000"/>
      </a:spcBef>
      <a:spcAft>
        <a:spcPct val="0"/>
      </a:spcAft>
      <a:defRPr kern="1200">
        <a:solidFill>
          <a:schemeClr val="bg1"/>
        </a:solidFill>
        <a:latin typeface="Times" pitchFamily="18" charset="0"/>
        <a:ea typeface="+mn-ea"/>
        <a:cs typeface="Arial" charset="0"/>
      </a:defRPr>
    </a:lvl4pPr>
    <a:lvl5pPr marL="1828800" algn="l" rtl="0" eaLnBrk="0" fontAlgn="base" hangingPunct="0">
      <a:spcBef>
        <a:spcPct val="20000"/>
      </a:spcBef>
      <a:spcAft>
        <a:spcPct val="0"/>
      </a:spcAft>
      <a:defRPr kern="1200">
        <a:solidFill>
          <a:schemeClr val="bg1"/>
        </a:solidFill>
        <a:latin typeface="Times" pitchFamily="18" charset="0"/>
        <a:ea typeface="+mn-ea"/>
        <a:cs typeface="Arial" charset="0"/>
      </a:defRPr>
    </a:lvl5pPr>
    <a:lvl6pPr marL="2286000" algn="l" defTabSz="914400" rtl="0" eaLnBrk="1" latinLnBrk="0" hangingPunct="1">
      <a:defRPr kern="1200">
        <a:solidFill>
          <a:schemeClr val="bg1"/>
        </a:solidFill>
        <a:latin typeface="Times" pitchFamily="18" charset="0"/>
        <a:ea typeface="+mn-ea"/>
        <a:cs typeface="Arial" charset="0"/>
      </a:defRPr>
    </a:lvl6pPr>
    <a:lvl7pPr marL="2743200" algn="l" defTabSz="914400" rtl="0" eaLnBrk="1" latinLnBrk="0" hangingPunct="1">
      <a:defRPr kern="1200">
        <a:solidFill>
          <a:schemeClr val="bg1"/>
        </a:solidFill>
        <a:latin typeface="Times" pitchFamily="18" charset="0"/>
        <a:ea typeface="+mn-ea"/>
        <a:cs typeface="Arial" charset="0"/>
      </a:defRPr>
    </a:lvl7pPr>
    <a:lvl8pPr marL="3200400" algn="l" defTabSz="914400" rtl="0" eaLnBrk="1" latinLnBrk="0" hangingPunct="1">
      <a:defRPr kern="1200">
        <a:solidFill>
          <a:schemeClr val="bg1"/>
        </a:solidFill>
        <a:latin typeface="Times" pitchFamily="18" charset="0"/>
        <a:ea typeface="+mn-ea"/>
        <a:cs typeface="Arial" charset="0"/>
      </a:defRPr>
    </a:lvl8pPr>
    <a:lvl9pPr marL="3657600" algn="l" defTabSz="914400" rtl="0" eaLnBrk="1" latinLnBrk="0" hangingPunct="1">
      <a:defRPr kern="1200">
        <a:solidFill>
          <a:schemeClr val="bg1"/>
        </a:solidFill>
        <a:latin typeface="Times"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9900"/>
    <a:srgbClr val="FFFFFF"/>
    <a:srgbClr val="DDDDDD"/>
    <a:srgbClr val="FFFD00"/>
    <a:srgbClr val="FF6600"/>
    <a:srgbClr val="C0C0C0"/>
    <a:srgbClr val="000000"/>
    <a:srgbClr val="006565"/>
    <a:srgbClr val="33CC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62" autoAdjust="0"/>
    <p:restoredTop sz="94576" autoAdjust="0"/>
  </p:normalViewPr>
  <p:slideViewPr>
    <p:cSldViewPr>
      <p:cViewPr varScale="1">
        <p:scale>
          <a:sx n="75" d="100"/>
          <a:sy n="75" d="100"/>
        </p:scale>
        <p:origin x="-117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Planilha_do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t-BR"/>
  <c:chart>
    <c:plotArea>
      <c:layout/>
      <c:lineChart>
        <c:grouping val="standard"/>
        <c:ser>
          <c:idx val="0"/>
          <c:order val="0"/>
          <c:tx>
            <c:strRef>
              <c:f>Sheet1!$B$1</c:f>
              <c:strCache>
                <c:ptCount val="1"/>
                <c:pt idx="0">
                  <c:v>Attention Index</c:v>
                </c:pt>
              </c:strCache>
            </c:strRef>
          </c:tx>
          <c:spPr>
            <a:ln>
              <a:solidFill>
                <a:srgbClr val="FFFD00"/>
              </a:solidFill>
            </a:ln>
          </c:spPr>
          <c:marker>
            <c:symbol val="none"/>
          </c:marker>
          <c:cat>
            <c:numRef>
              <c:f>Sheet1!$A$2:$A$49</c:f>
              <c:numCache>
                <c:formatCode>yyyy</c:formatCode>
                <c:ptCount val="48"/>
                <c:pt idx="0">
                  <c:v>14976</c:v>
                </c:pt>
                <c:pt idx="1">
                  <c:v>15341</c:v>
                </c:pt>
                <c:pt idx="2">
                  <c:v>15706</c:v>
                </c:pt>
                <c:pt idx="3">
                  <c:v>16071</c:v>
                </c:pt>
                <c:pt idx="4">
                  <c:v>16437</c:v>
                </c:pt>
                <c:pt idx="5">
                  <c:v>16802</c:v>
                </c:pt>
                <c:pt idx="6">
                  <c:v>17167</c:v>
                </c:pt>
                <c:pt idx="7">
                  <c:v>17532</c:v>
                </c:pt>
                <c:pt idx="8">
                  <c:v>17898</c:v>
                </c:pt>
                <c:pt idx="9">
                  <c:v>18263</c:v>
                </c:pt>
                <c:pt idx="10">
                  <c:v>18628</c:v>
                </c:pt>
                <c:pt idx="11">
                  <c:v>18993</c:v>
                </c:pt>
                <c:pt idx="12">
                  <c:v>19359</c:v>
                </c:pt>
                <c:pt idx="13">
                  <c:v>19724</c:v>
                </c:pt>
                <c:pt idx="14">
                  <c:v>20089</c:v>
                </c:pt>
                <c:pt idx="15">
                  <c:v>20454</c:v>
                </c:pt>
                <c:pt idx="16">
                  <c:v>20820</c:v>
                </c:pt>
                <c:pt idx="17">
                  <c:v>21185</c:v>
                </c:pt>
                <c:pt idx="18">
                  <c:v>21550</c:v>
                </c:pt>
                <c:pt idx="19">
                  <c:v>21915</c:v>
                </c:pt>
                <c:pt idx="20">
                  <c:v>22281</c:v>
                </c:pt>
                <c:pt idx="21">
                  <c:v>22646</c:v>
                </c:pt>
                <c:pt idx="22">
                  <c:v>23011</c:v>
                </c:pt>
                <c:pt idx="23">
                  <c:v>23376</c:v>
                </c:pt>
                <c:pt idx="24">
                  <c:v>23742</c:v>
                </c:pt>
                <c:pt idx="25">
                  <c:v>24107</c:v>
                </c:pt>
                <c:pt idx="26">
                  <c:v>24472</c:v>
                </c:pt>
                <c:pt idx="27">
                  <c:v>24837</c:v>
                </c:pt>
                <c:pt idx="28">
                  <c:v>25203</c:v>
                </c:pt>
                <c:pt idx="29">
                  <c:v>25568</c:v>
                </c:pt>
                <c:pt idx="30">
                  <c:v>25933</c:v>
                </c:pt>
                <c:pt idx="31">
                  <c:v>26298</c:v>
                </c:pt>
                <c:pt idx="32">
                  <c:v>26664</c:v>
                </c:pt>
                <c:pt idx="33">
                  <c:v>27029</c:v>
                </c:pt>
                <c:pt idx="34">
                  <c:v>27394</c:v>
                </c:pt>
                <c:pt idx="35">
                  <c:v>27759</c:v>
                </c:pt>
                <c:pt idx="36">
                  <c:v>28125</c:v>
                </c:pt>
                <c:pt idx="37">
                  <c:v>28490</c:v>
                </c:pt>
                <c:pt idx="38">
                  <c:v>28855</c:v>
                </c:pt>
                <c:pt idx="39">
                  <c:v>29220</c:v>
                </c:pt>
                <c:pt idx="40">
                  <c:v>29586</c:v>
                </c:pt>
                <c:pt idx="41">
                  <c:v>29951</c:v>
                </c:pt>
                <c:pt idx="42">
                  <c:v>30316</c:v>
                </c:pt>
                <c:pt idx="43">
                  <c:v>30681</c:v>
                </c:pt>
                <c:pt idx="44">
                  <c:v>31047</c:v>
                </c:pt>
                <c:pt idx="45">
                  <c:v>31412</c:v>
                </c:pt>
                <c:pt idx="46">
                  <c:v>31777</c:v>
                </c:pt>
                <c:pt idx="47">
                  <c:v>32142</c:v>
                </c:pt>
              </c:numCache>
            </c:numRef>
          </c:cat>
          <c:val>
            <c:numRef>
              <c:f>Sheet1!$B$2:$B$49</c:f>
              <c:numCache>
                <c:formatCode>0.00</c:formatCode>
                <c:ptCount val="48"/>
                <c:pt idx="0">
                  <c:v>-1.1047109870087741</c:v>
                </c:pt>
                <c:pt idx="1">
                  <c:v>-1.1051543486867621</c:v>
                </c:pt>
                <c:pt idx="2">
                  <c:v>-1.1093662531360835</c:v>
                </c:pt>
                <c:pt idx="3">
                  <c:v>-1.1088567438847101</c:v>
                </c:pt>
                <c:pt idx="4">
                  <c:v>-1.1038056134258978</c:v>
                </c:pt>
                <c:pt idx="5">
                  <c:v>-1.0901391288297961</c:v>
                </c:pt>
                <c:pt idx="6">
                  <c:v>-1.0446805891799513</c:v>
                </c:pt>
                <c:pt idx="7">
                  <c:v>-0.85615678850124033</c:v>
                </c:pt>
                <c:pt idx="8">
                  <c:v>-0.7622491944005727</c:v>
                </c:pt>
                <c:pt idx="9">
                  <c:v>-0.77228628171843416</c:v>
                </c:pt>
                <c:pt idx="10">
                  <c:v>-0.73659825965405556</c:v>
                </c:pt>
                <c:pt idx="11">
                  <c:v>-0.7968911740671758</c:v>
                </c:pt>
                <c:pt idx="12">
                  <c:v>-0.83249821663833323</c:v>
                </c:pt>
                <c:pt idx="13">
                  <c:v>-0.65171305488850628</c:v>
                </c:pt>
                <c:pt idx="14">
                  <c:v>-0.45354312882437625</c:v>
                </c:pt>
                <c:pt idx="15">
                  <c:v>-0.29626446337588852</c:v>
                </c:pt>
                <c:pt idx="16">
                  <c:v>-0.4031260808359669</c:v>
                </c:pt>
                <c:pt idx="17">
                  <c:v>-0.43459129495659621</c:v>
                </c:pt>
                <c:pt idx="18">
                  <c:v>-0.44153528330157982</c:v>
                </c:pt>
                <c:pt idx="19">
                  <c:v>-0.3089030525488573</c:v>
                </c:pt>
                <c:pt idx="20">
                  <c:v>-0.24975802765141294</c:v>
                </c:pt>
                <c:pt idx="21">
                  <c:v>-0.39225272638037723</c:v>
                </c:pt>
                <c:pt idx="22">
                  <c:v>-0.4057027705850903</c:v>
                </c:pt>
                <c:pt idx="23">
                  <c:v>-0.41737789364439815</c:v>
                </c:pt>
                <c:pt idx="24">
                  <c:v>-0.4088010822423348</c:v>
                </c:pt>
                <c:pt idx="25">
                  <c:v>-2.2302191174438088E-2</c:v>
                </c:pt>
                <c:pt idx="26">
                  <c:v>0.70401581252748846</c:v>
                </c:pt>
                <c:pt idx="27">
                  <c:v>1.3927869882425521</c:v>
                </c:pt>
                <c:pt idx="28">
                  <c:v>0.27256281459338605</c:v>
                </c:pt>
                <c:pt idx="29">
                  <c:v>0.7590366627102868</c:v>
                </c:pt>
                <c:pt idx="30">
                  <c:v>2.0947054847351567</c:v>
                </c:pt>
                <c:pt idx="31">
                  <c:v>1.8104323478670858</c:v>
                </c:pt>
                <c:pt idx="32">
                  <c:v>2.2633768217716166</c:v>
                </c:pt>
                <c:pt idx="33">
                  <c:v>2.0003593409144984</c:v>
                </c:pt>
                <c:pt idx="34">
                  <c:v>0.48483576200943618</c:v>
                </c:pt>
                <c:pt idx="35">
                  <c:v>0.76682979965947939</c:v>
                </c:pt>
                <c:pt idx="36">
                  <c:v>0.95513225945536451</c:v>
                </c:pt>
                <c:pt idx="37">
                  <c:v>0.8644335782804109</c:v>
                </c:pt>
                <c:pt idx="38">
                  <c:v>0.75795474257124262</c:v>
                </c:pt>
                <c:pt idx="39">
                  <c:v>0.94342669367161902</c:v>
                </c:pt>
                <c:pt idx="40">
                  <c:v>1.0045062125510953</c:v>
                </c:pt>
                <c:pt idx="41">
                  <c:v>0.40564136344138679</c:v>
                </c:pt>
                <c:pt idx="42">
                  <c:v>0.13568886921358503</c:v>
                </c:pt>
                <c:pt idx="43">
                  <c:v>-6.8973787247977522E-2</c:v>
                </c:pt>
                <c:pt idx="44">
                  <c:v>0.17993799649940445</c:v>
                </c:pt>
                <c:pt idx="45">
                  <c:v>-0.14146643934744627</c:v>
                </c:pt>
                <c:pt idx="46">
                  <c:v>-0.25554201047411929</c:v>
                </c:pt>
                <c:pt idx="47">
                  <c:v>-0.34190218129247862</c:v>
                </c:pt>
              </c:numCache>
            </c:numRef>
          </c:val>
        </c:ser>
        <c:ser>
          <c:idx val="1"/>
          <c:order val="1"/>
          <c:tx>
            <c:strRef>
              <c:f>Sheet1!$C$1</c:f>
              <c:strCache>
                <c:ptCount val="1"/>
                <c:pt idx="0">
                  <c:v>Emission control patents</c:v>
                </c:pt>
              </c:strCache>
            </c:strRef>
          </c:tx>
          <c:spPr>
            <a:ln>
              <a:solidFill>
                <a:srgbClr val="FF6600"/>
              </a:solidFill>
            </a:ln>
          </c:spPr>
          <c:marker>
            <c:symbol val="none"/>
          </c:marker>
          <c:cat>
            <c:numRef>
              <c:f>Sheet1!$A$2:$A$49</c:f>
              <c:numCache>
                <c:formatCode>yyyy</c:formatCode>
                <c:ptCount val="48"/>
                <c:pt idx="0">
                  <c:v>14976</c:v>
                </c:pt>
                <c:pt idx="1">
                  <c:v>15341</c:v>
                </c:pt>
                <c:pt idx="2">
                  <c:v>15706</c:v>
                </c:pt>
                <c:pt idx="3">
                  <c:v>16071</c:v>
                </c:pt>
                <c:pt idx="4">
                  <c:v>16437</c:v>
                </c:pt>
                <c:pt idx="5">
                  <c:v>16802</c:v>
                </c:pt>
                <c:pt idx="6">
                  <c:v>17167</c:v>
                </c:pt>
                <c:pt idx="7">
                  <c:v>17532</c:v>
                </c:pt>
                <c:pt idx="8">
                  <c:v>17898</c:v>
                </c:pt>
                <c:pt idx="9">
                  <c:v>18263</c:v>
                </c:pt>
                <c:pt idx="10">
                  <c:v>18628</c:v>
                </c:pt>
                <c:pt idx="11">
                  <c:v>18993</c:v>
                </c:pt>
                <c:pt idx="12">
                  <c:v>19359</c:v>
                </c:pt>
                <c:pt idx="13">
                  <c:v>19724</c:v>
                </c:pt>
                <c:pt idx="14">
                  <c:v>20089</c:v>
                </c:pt>
                <c:pt idx="15">
                  <c:v>20454</c:v>
                </c:pt>
                <c:pt idx="16">
                  <c:v>20820</c:v>
                </c:pt>
                <c:pt idx="17">
                  <c:v>21185</c:v>
                </c:pt>
                <c:pt idx="18">
                  <c:v>21550</c:v>
                </c:pt>
                <c:pt idx="19">
                  <c:v>21915</c:v>
                </c:pt>
                <c:pt idx="20">
                  <c:v>22281</c:v>
                </c:pt>
                <c:pt idx="21">
                  <c:v>22646</c:v>
                </c:pt>
                <c:pt idx="22">
                  <c:v>23011</c:v>
                </c:pt>
                <c:pt idx="23">
                  <c:v>23376</c:v>
                </c:pt>
                <c:pt idx="24">
                  <c:v>23742</c:v>
                </c:pt>
                <c:pt idx="25">
                  <c:v>24107</c:v>
                </c:pt>
                <c:pt idx="26">
                  <c:v>24472</c:v>
                </c:pt>
                <c:pt idx="27">
                  <c:v>24837</c:v>
                </c:pt>
                <c:pt idx="28">
                  <c:v>25203</c:v>
                </c:pt>
                <c:pt idx="29">
                  <c:v>25568</c:v>
                </c:pt>
                <c:pt idx="30">
                  <c:v>25933</c:v>
                </c:pt>
                <c:pt idx="31">
                  <c:v>26298</c:v>
                </c:pt>
                <c:pt idx="32">
                  <c:v>26664</c:v>
                </c:pt>
                <c:pt idx="33">
                  <c:v>27029</c:v>
                </c:pt>
                <c:pt idx="34">
                  <c:v>27394</c:v>
                </c:pt>
                <c:pt idx="35">
                  <c:v>27759</c:v>
                </c:pt>
                <c:pt idx="36">
                  <c:v>28125</c:v>
                </c:pt>
                <c:pt idx="37">
                  <c:v>28490</c:v>
                </c:pt>
                <c:pt idx="38">
                  <c:v>28855</c:v>
                </c:pt>
                <c:pt idx="39">
                  <c:v>29220</c:v>
                </c:pt>
                <c:pt idx="40">
                  <c:v>29586</c:v>
                </c:pt>
                <c:pt idx="41">
                  <c:v>29951</c:v>
                </c:pt>
                <c:pt idx="42">
                  <c:v>30316</c:v>
                </c:pt>
                <c:pt idx="43">
                  <c:v>30681</c:v>
                </c:pt>
                <c:pt idx="44">
                  <c:v>31047</c:v>
                </c:pt>
                <c:pt idx="45">
                  <c:v>31412</c:v>
                </c:pt>
                <c:pt idx="46">
                  <c:v>31777</c:v>
                </c:pt>
                <c:pt idx="47">
                  <c:v>32142</c:v>
                </c:pt>
              </c:numCache>
            </c:numRef>
          </c:cat>
          <c:val>
            <c:numRef>
              <c:f>Sheet1!$C$2:$C$49</c:f>
              <c:numCache>
                <c:formatCode>0.00</c:formatCode>
                <c:ptCount val="48"/>
                <c:pt idx="0">
                  <c:v>-0.8369382817425145</c:v>
                </c:pt>
                <c:pt idx="1">
                  <c:v>-0.8369382817425145</c:v>
                </c:pt>
                <c:pt idx="2">
                  <c:v>-0.78220662299095856</c:v>
                </c:pt>
                <c:pt idx="3">
                  <c:v>-0.67274330548785444</c:v>
                </c:pt>
                <c:pt idx="4">
                  <c:v>-0.8369382817425145</c:v>
                </c:pt>
                <c:pt idx="5">
                  <c:v>-0.8369382817425145</c:v>
                </c:pt>
                <c:pt idx="6">
                  <c:v>-0.78220662299095856</c:v>
                </c:pt>
                <c:pt idx="7">
                  <c:v>-0.8369382817425145</c:v>
                </c:pt>
                <c:pt idx="8">
                  <c:v>-0.78220662299095856</c:v>
                </c:pt>
                <c:pt idx="9">
                  <c:v>-0.72747496423940661</c:v>
                </c:pt>
                <c:pt idx="10">
                  <c:v>-0.8369382817425145</c:v>
                </c:pt>
                <c:pt idx="11">
                  <c:v>-0.8369382817425145</c:v>
                </c:pt>
                <c:pt idx="12">
                  <c:v>-0.8369382817425145</c:v>
                </c:pt>
                <c:pt idx="13">
                  <c:v>-0.56327998798474421</c:v>
                </c:pt>
                <c:pt idx="14">
                  <c:v>-0.6180116467362986</c:v>
                </c:pt>
                <c:pt idx="15">
                  <c:v>-0.78220662299095856</c:v>
                </c:pt>
                <c:pt idx="16">
                  <c:v>-0.67274330548785444</c:v>
                </c:pt>
                <c:pt idx="17">
                  <c:v>-0.67274330548785444</c:v>
                </c:pt>
                <c:pt idx="18">
                  <c:v>-0.72747496423940661</c:v>
                </c:pt>
                <c:pt idx="19">
                  <c:v>-0.50854832923319004</c:v>
                </c:pt>
                <c:pt idx="20">
                  <c:v>-0.6180116467362986</c:v>
                </c:pt>
                <c:pt idx="21">
                  <c:v>-0.67274330548785444</c:v>
                </c:pt>
                <c:pt idx="22">
                  <c:v>-0.72747496423940661</c:v>
                </c:pt>
                <c:pt idx="23">
                  <c:v>-0.50854832923319004</c:v>
                </c:pt>
                <c:pt idx="24">
                  <c:v>-0.45381667048163632</c:v>
                </c:pt>
                <c:pt idx="25">
                  <c:v>-0.50854832923319004</c:v>
                </c:pt>
                <c:pt idx="26">
                  <c:v>-0.56327998798474421</c:v>
                </c:pt>
                <c:pt idx="27">
                  <c:v>-0.45381667048163632</c:v>
                </c:pt>
                <c:pt idx="28">
                  <c:v>-0.67274330548785444</c:v>
                </c:pt>
                <c:pt idx="29">
                  <c:v>-0.67274330548785444</c:v>
                </c:pt>
                <c:pt idx="30">
                  <c:v>0.53135318704633461</c:v>
                </c:pt>
                <c:pt idx="31">
                  <c:v>0.58608484579789033</c:v>
                </c:pt>
                <c:pt idx="32">
                  <c:v>0.31242655204012132</c:v>
                </c:pt>
                <c:pt idx="33">
                  <c:v>1.0239381158103238</c:v>
                </c:pt>
                <c:pt idx="34">
                  <c:v>1.3523280683196492</c:v>
                </c:pt>
                <c:pt idx="35">
                  <c:v>2.0091079733382977</c:v>
                </c:pt>
                <c:pt idx="36">
                  <c:v>1.2975964095680952</c:v>
                </c:pt>
                <c:pt idx="37">
                  <c:v>1.6807180208289791</c:v>
                </c:pt>
                <c:pt idx="38">
                  <c:v>2.5016929021022847</c:v>
                </c:pt>
                <c:pt idx="39">
                  <c:v>2.0638396320898522</c:v>
                </c:pt>
                <c:pt idx="40">
                  <c:v>1.7901813383320833</c:v>
                </c:pt>
                <c:pt idx="41">
                  <c:v>1.7901813383320833</c:v>
                </c:pt>
                <c:pt idx="42">
                  <c:v>0.69554816330100067</c:v>
                </c:pt>
                <c:pt idx="43">
                  <c:v>1.1881330920649826</c:v>
                </c:pt>
                <c:pt idx="44">
                  <c:v>0.69554816330100067</c:v>
                </c:pt>
                <c:pt idx="45">
                  <c:v>0.47662152829478382</c:v>
                </c:pt>
                <c:pt idx="46">
                  <c:v>0.31242655204012132</c:v>
                </c:pt>
                <c:pt idx="47">
                  <c:v>0.53135318704633461</c:v>
                </c:pt>
              </c:numCache>
            </c:numRef>
          </c:val>
        </c:ser>
        <c:marker val="1"/>
        <c:axId val="57541376"/>
        <c:axId val="57542912"/>
      </c:lineChart>
      <c:dateAx>
        <c:axId val="57541376"/>
        <c:scaling>
          <c:orientation val="minMax"/>
        </c:scaling>
        <c:axPos val="b"/>
        <c:numFmt formatCode="yyyy" sourceLinked="1"/>
        <c:tickLblPos val="low"/>
        <c:spPr>
          <a:ln>
            <a:solidFill>
              <a:srgbClr val="FFFFFF"/>
            </a:solidFill>
          </a:ln>
        </c:spPr>
        <c:txPr>
          <a:bodyPr rot="-3600000"/>
          <a:lstStyle/>
          <a:p>
            <a:pPr>
              <a:defRPr lang="pt-BR" sz="1400">
                <a:solidFill>
                  <a:srgbClr val="C0C0C0"/>
                </a:solidFill>
              </a:defRPr>
            </a:pPr>
            <a:endParaRPr lang="pt-BR"/>
          </a:p>
        </c:txPr>
        <c:crossAx val="57542912"/>
        <c:crosses val="autoZero"/>
        <c:auto val="1"/>
        <c:lblOffset val="100"/>
      </c:dateAx>
      <c:valAx>
        <c:axId val="57542912"/>
        <c:scaling>
          <c:orientation val="minMax"/>
        </c:scaling>
        <c:axPos val="l"/>
        <c:numFmt formatCode="0.00" sourceLinked="1"/>
        <c:tickLblPos val="nextTo"/>
        <c:spPr>
          <a:ln>
            <a:solidFill>
              <a:srgbClr val="FFFFFF"/>
            </a:solidFill>
          </a:ln>
        </c:spPr>
        <c:txPr>
          <a:bodyPr/>
          <a:lstStyle/>
          <a:p>
            <a:pPr>
              <a:defRPr lang="pt-BR" sz="1400">
                <a:solidFill>
                  <a:srgbClr val="C0C0C0"/>
                </a:solidFill>
              </a:defRPr>
            </a:pPr>
            <a:endParaRPr lang="pt-BR"/>
          </a:p>
        </c:txPr>
        <c:crossAx val="57541376"/>
        <c:crosses val="autoZero"/>
        <c:crossBetween val="between"/>
      </c:valAx>
    </c:plotArea>
    <c:legend>
      <c:legendPos val="b"/>
      <c:layout>
        <c:manualLayout>
          <c:xMode val="edge"/>
          <c:yMode val="edge"/>
          <c:x val="0.4981065179352594"/>
          <c:y val="0.68806908883929041"/>
          <c:w val="0.43769750656167977"/>
          <c:h val="0.12874046304761394"/>
        </c:manualLayout>
      </c:layout>
      <c:txPr>
        <a:bodyPr/>
        <a:lstStyle/>
        <a:p>
          <a:pPr>
            <a:defRPr lang="pt-BR" sz="1400">
              <a:solidFill>
                <a:srgbClr val="FFFFFF"/>
              </a:solidFill>
            </a:defRPr>
          </a:pPr>
          <a:endParaRPr lang="pt-BR"/>
        </a:p>
      </c:txPr>
    </c:legend>
    <c:plotVisOnly val="1"/>
  </c:chart>
  <c:txPr>
    <a:bodyPr/>
    <a:lstStyle/>
    <a:p>
      <a:pPr>
        <a:defRPr sz="1800"/>
      </a:pPr>
      <a:endParaRPr lang="pt-BR"/>
    </a:p>
  </c:txPr>
  <c:externalData r:id="rId1"/>
</c:chartSpace>
</file>

<file path=ppt/diagrams/_rels/data1.xml.rels><?xml version="1.0" encoding="UTF-8" standalone="yes"?>
<Relationships xmlns="http://schemas.openxmlformats.org/package/2006/relationships"><Relationship Id="rId1" Type="http://schemas.openxmlformats.org/officeDocument/2006/relationships/image" Target="../media/image3.jpeg"/></Relationships>
</file>

<file path=ppt/diagrams/_rels/data2.xml.rels><?xml version="1.0" encoding="UTF-8" standalone="yes"?>
<Relationships xmlns="http://schemas.openxmlformats.org/package/2006/relationships"><Relationship Id="rId1" Type="http://schemas.openxmlformats.org/officeDocument/2006/relationships/image" Target="../media/image4.jpeg"/></Relationships>
</file>

<file path=ppt/diagrams/_rels/data3.xml.rels><?xml version="1.0" encoding="UTF-8" standalone="yes"?>
<Relationships xmlns="http://schemas.openxmlformats.org/package/2006/relationships"><Relationship Id="rId1" Type="http://schemas.openxmlformats.org/officeDocument/2006/relationships/image" Target="../media/image5.jpeg"/></Relationships>
</file>

<file path=ppt/diagrams/_rels/data4.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FFC30A-625C-4D32-93A4-FAFFD4B892AC}"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GB"/>
        </a:p>
      </dgm:t>
    </dgm:pt>
    <dgm:pt modelId="{7A9BEFFA-0FC6-4F97-A09D-9487BEA12F40}">
      <dgm:prSet phldrT="[Texto]"/>
      <dgm:spPr/>
      <dgm:t>
        <a:bodyPr/>
        <a:lstStyle/>
        <a:p>
          <a:r>
            <a:rPr lang="en-GB" dirty="0" smtClean="0"/>
            <a:t>Puzzle</a:t>
          </a:r>
          <a:endParaRPr lang="en-GB" dirty="0"/>
        </a:p>
      </dgm:t>
    </dgm:pt>
    <dgm:pt modelId="{F53E5C19-3E7D-406B-90F7-8ACB06017A8E}" type="parTrans" cxnId="{9495651F-9011-4B69-8322-7FC2E0CD271A}">
      <dgm:prSet/>
      <dgm:spPr/>
      <dgm:t>
        <a:bodyPr/>
        <a:lstStyle/>
        <a:p>
          <a:endParaRPr lang="en-GB"/>
        </a:p>
      </dgm:t>
    </dgm:pt>
    <dgm:pt modelId="{558282E4-D982-4283-994E-ED698ACC8D33}" type="sibTrans" cxnId="{9495651F-9011-4B69-8322-7FC2E0CD271A}">
      <dgm:prSet/>
      <dgm:spPr/>
      <dgm:t>
        <a:bodyPr/>
        <a:lstStyle/>
        <a:p>
          <a:endParaRPr lang="en-GB"/>
        </a:p>
      </dgm:t>
    </dgm:pt>
    <dgm:pt modelId="{05584FA7-B307-43C4-97D2-0AB62746FF1C}">
      <dgm:prSet phldrT="[Texto]" custT="1"/>
      <dgm:spPr/>
      <dgm:t>
        <a:bodyPr/>
        <a:lstStyle/>
        <a:p>
          <a:pPr algn="l">
            <a:lnSpc>
              <a:spcPct val="100000"/>
            </a:lnSpc>
          </a:pPr>
          <a:r>
            <a:rPr lang="en-GB" sz="2800" b="1" dirty="0" smtClean="0">
              <a:solidFill>
                <a:srgbClr val="FFFFFF"/>
              </a:solidFill>
              <a:latin typeface="+mn-lt"/>
            </a:rPr>
            <a:t>To conceptualize how </a:t>
          </a:r>
          <a:r>
            <a:rPr lang="en-GB" sz="2800" b="1" dirty="0" smtClean="0">
              <a:solidFill>
                <a:srgbClr val="FFCC00"/>
              </a:solidFill>
              <a:latin typeface="+mn-lt"/>
            </a:rPr>
            <a:t>‘green’ issues gather momentum and create pressures </a:t>
          </a:r>
          <a:r>
            <a:rPr lang="en-GB" sz="2800" b="1" dirty="0" smtClean="0">
              <a:solidFill>
                <a:srgbClr val="FFFFFF"/>
              </a:solidFill>
              <a:latin typeface="+mn-lt"/>
            </a:rPr>
            <a:t>that stimulate industry actors to reorient their regimes (e.g. by engaging in radical innovation): how is </a:t>
          </a:r>
          <a:r>
            <a:rPr lang="en-GB" sz="2800" b="1" dirty="0" smtClean="0">
              <a:solidFill>
                <a:srgbClr val="FFCC00"/>
              </a:solidFill>
              <a:latin typeface="+mn-lt"/>
            </a:rPr>
            <a:t>industry inertia </a:t>
          </a:r>
          <a:r>
            <a:rPr lang="en-GB" sz="2800" b="1" dirty="0" smtClean="0">
              <a:solidFill>
                <a:srgbClr val="FFFFFF"/>
              </a:solidFill>
              <a:latin typeface="+mn-lt"/>
            </a:rPr>
            <a:t>overcome?</a:t>
          </a:r>
          <a:endParaRPr lang="en-GB" sz="2800" b="1" i="0" dirty="0" smtClean="0">
            <a:solidFill>
              <a:srgbClr val="FFFFFF"/>
            </a:solidFill>
          </a:endParaRPr>
        </a:p>
      </dgm:t>
    </dgm:pt>
    <dgm:pt modelId="{9CF73FE1-08EC-43DC-962F-CF2B7BA4DF7C}" type="parTrans" cxnId="{22074997-2252-4120-891D-E8FC7194DB99}">
      <dgm:prSet/>
      <dgm:spPr/>
      <dgm:t>
        <a:bodyPr/>
        <a:lstStyle/>
        <a:p>
          <a:endParaRPr lang="en-GB"/>
        </a:p>
      </dgm:t>
    </dgm:pt>
    <dgm:pt modelId="{A63B2A4A-EAA8-41BE-8E5E-C4474D7220F4}" type="sibTrans" cxnId="{22074997-2252-4120-891D-E8FC7194DB99}">
      <dgm:prSet/>
      <dgm:spPr/>
      <dgm:t>
        <a:bodyPr/>
        <a:lstStyle/>
        <a:p>
          <a:endParaRPr lang="en-GB"/>
        </a:p>
      </dgm:t>
    </dgm:pt>
    <dgm:pt modelId="{1102BC12-C308-40E9-A8C3-7BAA422CBBC7}" type="pres">
      <dgm:prSet presAssocID="{B2FFC30A-625C-4D32-93A4-FAFFD4B892AC}" presName="linearFlow" presStyleCnt="0">
        <dgm:presLayoutVars>
          <dgm:dir/>
          <dgm:animLvl val="lvl"/>
          <dgm:resizeHandles/>
        </dgm:presLayoutVars>
      </dgm:prSet>
      <dgm:spPr/>
      <dgm:t>
        <a:bodyPr/>
        <a:lstStyle/>
        <a:p>
          <a:endParaRPr lang="en-GB"/>
        </a:p>
      </dgm:t>
    </dgm:pt>
    <dgm:pt modelId="{78E22D09-97FE-43B6-B854-90CE8B00BDFA}" type="pres">
      <dgm:prSet presAssocID="{7A9BEFFA-0FC6-4F97-A09D-9487BEA12F40}" presName="compositeNode" presStyleCnt="0">
        <dgm:presLayoutVars>
          <dgm:bulletEnabled val="1"/>
        </dgm:presLayoutVars>
      </dgm:prSet>
      <dgm:spPr/>
    </dgm:pt>
    <dgm:pt modelId="{3264628C-85B1-4CAC-883F-6454050A9FCC}" type="pres">
      <dgm:prSet presAssocID="{7A9BEFFA-0FC6-4F97-A09D-9487BEA12F40}" presName="image" presStyleLbl="fgImgPlace1" presStyleIdx="0" presStyleCnt="1"/>
      <dgm:spPr>
        <a:blipFill rotWithShape="0">
          <a:blip xmlns:r="http://schemas.openxmlformats.org/officeDocument/2006/relationships" r:embed="rId1"/>
          <a:stretch>
            <a:fillRect/>
          </a:stretch>
        </a:blipFill>
      </dgm:spPr>
    </dgm:pt>
    <dgm:pt modelId="{33DB7C40-7CA0-41E8-B85F-C6BFB24C957C}" type="pres">
      <dgm:prSet presAssocID="{7A9BEFFA-0FC6-4F97-A09D-9487BEA12F40}" presName="childNode" presStyleLbl="node1" presStyleIdx="0" presStyleCnt="1">
        <dgm:presLayoutVars>
          <dgm:bulletEnabled val="1"/>
        </dgm:presLayoutVars>
      </dgm:prSet>
      <dgm:spPr/>
      <dgm:t>
        <a:bodyPr/>
        <a:lstStyle/>
        <a:p>
          <a:endParaRPr lang="en-GB"/>
        </a:p>
      </dgm:t>
    </dgm:pt>
    <dgm:pt modelId="{192E995D-73B8-426C-8224-90D50AA2FF20}" type="pres">
      <dgm:prSet presAssocID="{7A9BEFFA-0FC6-4F97-A09D-9487BEA12F40}" presName="parentNode" presStyleLbl="revTx" presStyleIdx="0" presStyleCnt="1">
        <dgm:presLayoutVars>
          <dgm:chMax val="0"/>
          <dgm:bulletEnabled val="1"/>
        </dgm:presLayoutVars>
      </dgm:prSet>
      <dgm:spPr/>
      <dgm:t>
        <a:bodyPr/>
        <a:lstStyle/>
        <a:p>
          <a:endParaRPr lang="en-GB"/>
        </a:p>
      </dgm:t>
    </dgm:pt>
  </dgm:ptLst>
  <dgm:cxnLst>
    <dgm:cxn modelId="{D09A2DB1-738E-455F-BA54-CA4228E9964C}" type="presOf" srcId="{7A9BEFFA-0FC6-4F97-A09D-9487BEA12F40}" destId="{192E995D-73B8-426C-8224-90D50AA2FF20}" srcOrd="0" destOrd="0" presId="urn:microsoft.com/office/officeart/2005/8/layout/hList2"/>
    <dgm:cxn modelId="{F43E1553-AF65-42C0-A67B-77F1C89492CE}" type="presOf" srcId="{05584FA7-B307-43C4-97D2-0AB62746FF1C}" destId="{33DB7C40-7CA0-41E8-B85F-C6BFB24C957C}" srcOrd="0" destOrd="0" presId="urn:microsoft.com/office/officeart/2005/8/layout/hList2"/>
    <dgm:cxn modelId="{B87F31B7-EE46-452F-97C2-AE5392FB8CA5}" type="presOf" srcId="{B2FFC30A-625C-4D32-93A4-FAFFD4B892AC}" destId="{1102BC12-C308-40E9-A8C3-7BAA422CBBC7}" srcOrd="0" destOrd="0" presId="urn:microsoft.com/office/officeart/2005/8/layout/hList2"/>
    <dgm:cxn modelId="{9495651F-9011-4B69-8322-7FC2E0CD271A}" srcId="{B2FFC30A-625C-4D32-93A4-FAFFD4B892AC}" destId="{7A9BEFFA-0FC6-4F97-A09D-9487BEA12F40}" srcOrd="0" destOrd="0" parTransId="{F53E5C19-3E7D-406B-90F7-8ACB06017A8E}" sibTransId="{558282E4-D982-4283-994E-ED698ACC8D33}"/>
    <dgm:cxn modelId="{22074997-2252-4120-891D-E8FC7194DB99}" srcId="{7A9BEFFA-0FC6-4F97-A09D-9487BEA12F40}" destId="{05584FA7-B307-43C4-97D2-0AB62746FF1C}" srcOrd="0" destOrd="0" parTransId="{9CF73FE1-08EC-43DC-962F-CF2B7BA4DF7C}" sibTransId="{A63B2A4A-EAA8-41BE-8E5E-C4474D7220F4}"/>
    <dgm:cxn modelId="{AFA1C582-DE87-4650-90FE-E00A908E87A9}" type="presParOf" srcId="{1102BC12-C308-40E9-A8C3-7BAA422CBBC7}" destId="{78E22D09-97FE-43B6-B854-90CE8B00BDFA}" srcOrd="0" destOrd="0" presId="urn:microsoft.com/office/officeart/2005/8/layout/hList2"/>
    <dgm:cxn modelId="{979B6850-96C3-4F1D-A76B-FF54D95001AB}" type="presParOf" srcId="{78E22D09-97FE-43B6-B854-90CE8B00BDFA}" destId="{3264628C-85B1-4CAC-883F-6454050A9FCC}" srcOrd="0" destOrd="0" presId="urn:microsoft.com/office/officeart/2005/8/layout/hList2"/>
    <dgm:cxn modelId="{4933A41D-B59D-4CE0-8551-563D2EC543F3}" type="presParOf" srcId="{78E22D09-97FE-43B6-B854-90CE8B00BDFA}" destId="{33DB7C40-7CA0-41E8-B85F-C6BFB24C957C}" srcOrd="1" destOrd="0" presId="urn:microsoft.com/office/officeart/2005/8/layout/hList2"/>
    <dgm:cxn modelId="{6F5D485F-68B6-4A5F-9231-D307CD91CE5C}" type="presParOf" srcId="{78E22D09-97FE-43B6-B854-90CE8B00BDFA}" destId="{192E995D-73B8-426C-8224-90D50AA2FF20}" srcOrd="2" destOrd="0" presId="urn:microsoft.com/office/officeart/2005/8/layout/h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08555D-8873-4612-B7F3-871EFC96C933}"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GB"/>
        </a:p>
      </dgm:t>
    </dgm:pt>
    <dgm:pt modelId="{1D938BA1-C04D-41A6-9BD7-41892BE5587A}">
      <dgm:prSet phldrT="[Text]"/>
      <dgm:spPr/>
      <dgm:t>
        <a:bodyPr/>
        <a:lstStyle/>
        <a:p>
          <a:pPr algn="ctr"/>
          <a:r>
            <a:rPr lang="en-GB" b="1" dirty="0" smtClean="0">
              <a:solidFill>
                <a:srgbClr val="FF9900"/>
              </a:solidFill>
            </a:rPr>
            <a:t>Second period (1990-2000)</a:t>
          </a:r>
          <a:endParaRPr lang="en-GB" b="1" dirty="0">
            <a:solidFill>
              <a:srgbClr val="FF9900"/>
            </a:solidFill>
          </a:endParaRPr>
        </a:p>
      </dgm:t>
    </dgm:pt>
    <dgm:pt modelId="{6CA1839E-5757-444A-BA5A-4E55B6C5D665}" type="parTrans" cxnId="{A6076EC1-D18A-4A24-9720-580AADFA29B2}">
      <dgm:prSet/>
      <dgm:spPr/>
      <dgm:t>
        <a:bodyPr/>
        <a:lstStyle/>
        <a:p>
          <a:endParaRPr lang="en-GB"/>
        </a:p>
      </dgm:t>
    </dgm:pt>
    <dgm:pt modelId="{90B1BF2C-4EE5-4D43-A5A9-59DE38AC2DAF}" type="sibTrans" cxnId="{A6076EC1-D18A-4A24-9720-580AADFA29B2}">
      <dgm:prSet/>
      <dgm:spPr/>
      <dgm:t>
        <a:bodyPr/>
        <a:lstStyle/>
        <a:p>
          <a:endParaRPr lang="en-GB"/>
        </a:p>
      </dgm:t>
    </dgm:pt>
    <dgm:pt modelId="{6C086229-A6FE-4F4A-BDD5-81B4B646A0BF}">
      <dgm:prSet phldrT="[Text]" custT="1"/>
      <dgm:spPr/>
      <dgm:t>
        <a:bodyPr/>
        <a:lstStyle/>
        <a:p>
          <a:pPr algn="l"/>
          <a:r>
            <a:rPr lang="en-GB" sz="100" i="1" dirty="0" smtClean="0">
              <a:solidFill>
                <a:schemeClr val="accent1"/>
              </a:solidFill>
            </a:rPr>
            <a:t>A</a:t>
          </a:r>
          <a:br>
            <a:rPr lang="en-GB" sz="100" i="1" dirty="0" smtClean="0">
              <a:solidFill>
                <a:schemeClr val="accent1"/>
              </a:solidFill>
            </a:rPr>
          </a:br>
          <a:r>
            <a:rPr lang="en-GB" sz="2000" i="1" dirty="0" smtClean="0">
              <a:solidFill>
                <a:srgbClr val="FFFFFF"/>
              </a:solidFill>
            </a:rPr>
            <a:t>How to move beyond compliance?</a:t>
          </a:r>
          <a:br>
            <a:rPr lang="en-GB" sz="2000" i="1" dirty="0" smtClean="0">
              <a:solidFill>
                <a:srgbClr val="FFFFFF"/>
              </a:solidFill>
            </a:rPr>
          </a:br>
          <a:r>
            <a:rPr lang="en-GB" sz="2000" i="1" dirty="0" smtClean="0">
              <a:solidFill>
                <a:schemeClr val="accent1"/>
              </a:solidFill>
            </a:rPr>
            <a:t/>
          </a:r>
          <a:br>
            <a:rPr lang="en-GB" sz="2000" i="1" dirty="0" smtClean="0">
              <a:solidFill>
                <a:schemeClr val="accent1"/>
              </a:solidFill>
            </a:rPr>
          </a:br>
          <a:r>
            <a:rPr lang="en-GB" sz="2000" i="1" dirty="0" smtClean="0">
              <a:solidFill>
                <a:srgbClr val="FFFFFF"/>
              </a:solidFill>
            </a:rPr>
            <a:t>a) Determinants of corporate greening;</a:t>
          </a:r>
          <a:br>
            <a:rPr lang="en-GB" sz="2000" i="1" dirty="0" smtClean="0">
              <a:solidFill>
                <a:srgbClr val="FFFFFF"/>
              </a:solidFill>
            </a:rPr>
          </a:br>
          <a:r>
            <a:rPr lang="en-GB" sz="2000" i="1" dirty="0" smtClean="0">
              <a:solidFill>
                <a:srgbClr val="FFFFFF"/>
              </a:solidFill>
            </a:rPr>
            <a:t/>
          </a:r>
          <a:br>
            <a:rPr lang="en-GB" sz="2000" i="1" dirty="0" smtClean="0">
              <a:solidFill>
                <a:srgbClr val="FFFFFF"/>
              </a:solidFill>
            </a:rPr>
          </a:br>
          <a:r>
            <a:rPr lang="en-GB" sz="2000" i="1" dirty="0" smtClean="0">
              <a:solidFill>
                <a:srgbClr val="FFFFFF"/>
              </a:solidFill>
            </a:rPr>
            <a:t>b) Phase models of corporate greening.</a:t>
          </a:r>
          <a:endParaRPr lang="en-GB" sz="2000" i="1" dirty="0">
            <a:solidFill>
              <a:schemeClr val="accent1"/>
            </a:solidFill>
          </a:endParaRPr>
        </a:p>
      </dgm:t>
    </dgm:pt>
    <dgm:pt modelId="{6346E841-C81B-4A3F-A140-1F7D6B9AFEF4}" type="parTrans" cxnId="{F2ECE094-E66D-4225-A021-C9BA84BD8177}">
      <dgm:prSet/>
      <dgm:spPr/>
      <dgm:t>
        <a:bodyPr/>
        <a:lstStyle/>
        <a:p>
          <a:endParaRPr lang="en-GB"/>
        </a:p>
      </dgm:t>
    </dgm:pt>
    <dgm:pt modelId="{E47EC339-C440-4ECD-AFF3-8DC1E028E895}" type="sibTrans" cxnId="{F2ECE094-E66D-4225-A021-C9BA84BD8177}">
      <dgm:prSet/>
      <dgm:spPr/>
      <dgm:t>
        <a:bodyPr/>
        <a:lstStyle/>
        <a:p>
          <a:endParaRPr lang="en-GB"/>
        </a:p>
      </dgm:t>
    </dgm:pt>
    <dgm:pt modelId="{F958973F-DF6E-463B-9AB8-1FC8860757FD}" type="pres">
      <dgm:prSet presAssocID="{9D08555D-8873-4612-B7F3-871EFC96C933}" presName="linearFlow" presStyleCnt="0">
        <dgm:presLayoutVars>
          <dgm:dir/>
          <dgm:animLvl val="lvl"/>
          <dgm:resizeHandles/>
        </dgm:presLayoutVars>
      </dgm:prSet>
      <dgm:spPr/>
      <dgm:t>
        <a:bodyPr/>
        <a:lstStyle/>
        <a:p>
          <a:endParaRPr lang="en-GB"/>
        </a:p>
      </dgm:t>
    </dgm:pt>
    <dgm:pt modelId="{08A6A3D9-8913-43CD-8148-1EB728C65111}" type="pres">
      <dgm:prSet presAssocID="{1D938BA1-C04D-41A6-9BD7-41892BE5587A}" presName="compositeNode" presStyleCnt="0">
        <dgm:presLayoutVars>
          <dgm:bulletEnabled val="1"/>
        </dgm:presLayoutVars>
      </dgm:prSet>
      <dgm:spPr/>
    </dgm:pt>
    <dgm:pt modelId="{21992794-2C11-4B11-8F4A-2D8F98061AEC}" type="pres">
      <dgm:prSet presAssocID="{1D938BA1-C04D-41A6-9BD7-41892BE5587A}" presName="image" presStyleLbl="fgImgPlace1" presStyleIdx="0" presStyleCnt="1" custScaleX="54061" custScaleY="54061"/>
      <dgm:spPr>
        <a:blipFill rotWithShape="0">
          <a:blip xmlns:r="http://schemas.openxmlformats.org/officeDocument/2006/relationships" r:embed="rId1"/>
          <a:stretch>
            <a:fillRect/>
          </a:stretch>
        </a:blipFill>
      </dgm:spPr>
      <dgm:t>
        <a:bodyPr/>
        <a:lstStyle/>
        <a:p>
          <a:endParaRPr lang="en-GB"/>
        </a:p>
      </dgm:t>
    </dgm:pt>
    <dgm:pt modelId="{640B6564-AF0B-4965-9E0F-750444F849FD}" type="pres">
      <dgm:prSet presAssocID="{1D938BA1-C04D-41A6-9BD7-41892BE5587A}" presName="childNode" presStyleLbl="node1" presStyleIdx="0" presStyleCnt="1">
        <dgm:presLayoutVars>
          <dgm:bulletEnabled val="1"/>
        </dgm:presLayoutVars>
      </dgm:prSet>
      <dgm:spPr/>
      <dgm:t>
        <a:bodyPr/>
        <a:lstStyle/>
        <a:p>
          <a:endParaRPr lang="en-GB"/>
        </a:p>
      </dgm:t>
    </dgm:pt>
    <dgm:pt modelId="{DE900CA9-EB88-44B0-B48A-001DE7A09C9C}" type="pres">
      <dgm:prSet presAssocID="{1D938BA1-C04D-41A6-9BD7-41892BE5587A}" presName="parentNode" presStyleLbl="revTx" presStyleIdx="0" presStyleCnt="1">
        <dgm:presLayoutVars>
          <dgm:chMax val="0"/>
          <dgm:bulletEnabled val="1"/>
        </dgm:presLayoutVars>
      </dgm:prSet>
      <dgm:spPr/>
      <dgm:t>
        <a:bodyPr/>
        <a:lstStyle/>
        <a:p>
          <a:endParaRPr lang="en-GB"/>
        </a:p>
      </dgm:t>
    </dgm:pt>
  </dgm:ptLst>
  <dgm:cxnLst>
    <dgm:cxn modelId="{F2ECE094-E66D-4225-A021-C9BA84BD8177}" srcId="{1D938BA1-C04D-41A6-9BD7-41892BE5587A}" destId="{6C086229-A6FE-4F4A-BDD5-81B4B646A0BF}" srcOrd="0" destOrd="0" parTransId="{6346E841-C81B-4A3F-A140-1F7D6B9AFEF4}" sibTransId="{E47EC339-C440-4ECD-AFF3-8DC1E028E895}"/>
    <dgm:cxn modelId="{3E8A017A-CD3C-4E5E-B334-546FD7D322F4}" type="presOf" srcId="{1D938BA1-C04D-41A6-9BD7-41892BE5587A}" destId="{DE900CA9-EB88-44B0-B48A-001DE7A09C9C}" srcOrd="0" destOrd="0" presId="urn:microsoft.com/office/officeart/2005/8/layout/hList2"/>
    <dgm:cxn modelId="{A6076EC1-D18A-4A24-9720-580AADFA29B2}" srcId="{9D08555D-8873-4612-B7F3-871EFC96C933}" destId="{1D938BA1-C04D-41A6-9BD7-41892BE5587A}" srcOrd="0" destOrd="0" parTransId="{6CA1839E-5757-444A-BA5A-4E55B6C5D665}" sibTransId="{90B1BF2C-4EE5-4D43-A5A9-59DE38AC2DAF}"/>
    <dgm:cxn modelId="{96ECCA41-61F9-477B-9667-5A203E92F514}" type="presOf" srcId="{6C086229-A6FE-4F4A-BDD5-81B4B646A0BF}" destId="{640B6564-AF0B-4965-9E0F-750444F849FD}" srcOrd="0" destOrd="0" presId="urn:microsoft.com/office/officeart/2005/8/layout/hList2"/>
    <dgm:cxn modelId="{FF3A4C89-DF5D-449F-82A9-BBDA479921C6}" type="presOf" srcId="{9D08555D-8873-4612-B7F3-871EFC96C933}" destId="{F958973F-DF6E-463B-9AB8-1FC8860757FD}" srcOrd="0" destOrd="0" presId="urn:microsoft.com/office/officeart/2005/8/layout/hList2"/>
    <dgm:cxn modelId="{F14C2BA3-D236-4D67-BACB-5C12A16D2A0F}" type="presParOf" srcId="{F958973F-DF6E-463B-9AB8-1FC8860757FD}" destId="{08A6A3D9-8913-43CD-8148-1EB728C65111}" srcOrd="0" destOrd="0" presId="urn:microsoft.com/office/officeart/2005/8/layout/hList2"/>
    <dgm:cxn modelId="{0B98AB1B-3867-4AE1-B10E-56649EAAE503}" type="presParOf" srcId="{08A6A3D9-8913-43CD-8148-1EB728C65111}" destId="{21992794-2C11-4B11-8F4A-2D8F98061AEC}" srcOrd="0" destOrd="0" presId="urn:microsoft.com/office/officeart/2005/8/layout/hList2"/>
    <dgm:cxn modelId="{811E3F64-C57E-47D1-981D-E63B040A107E}" type="presParOf" srcId="{08A6A3D9-8913-43CD-8148-1EB728C65111}" destId="{640B6564-AF0B-4965-9E0F-750444F849FD}" srcOrd="1" destOrd="0" presId="urn:microsoft.com/office/officeart/2005/8/layout/hList2"/>
    <dgm:cxn modelId="{D9AA418D-E707-4035-9AB6-02176EB4A5C3}" type="presParOf" srcId="{08A6A3D9-8913-43CD-8148-1EB728C65111}" destId="{DE900CA9-EB88-44B0-B48A-001DE7A09C9C}" srcOrd="2" destOrd="0" presId="urn:microsoft.com/office/officeart/2005/8/layout/h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08555D-8873-4612-B7F3-871EFC96C933}"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GB"/>
        </a:p>
      </dgm:t>
    </dgm:pt>
    <dgm:pt modelId="{D5F6634A-EB8D-4943-84BE-D60F6384ECD3}">
      <dgm:prSet phldrT="[Text]"/>
      <dgm:spPr/>
      <dgm:t>
        <a:bodyPr/>
        <a:lstStyle/>
        <a:p>
          <a:pPr algn="ctr"/>
          <a:r>
            <a:rPr lang="en-GB" b="1" dirty="0" smtClean="0"/>
            <a:t>Third period (2000-2010)</a:t>
          </a:r>
          <a:endParaRPr lang="en-GB" b="1" dirty="0"/>
        </a:p>
      </dgm:t>
    </dgm:pt>
    <dgm:pt modelId="{BCB2AC90-BD5F-4B16-AF28-98E69668FC25}" type="parTrans" cxnId="{DED19A52-DA4E-4D8E-9002-4CC8429A588F}">
      <dgm:prSet/>
      <dgm:spPr/>
      <dgm:t>
        <a:bodyPr/>
        <a:lstStyle/>
        <a:p>
          <a:endParaRPr lang="en-GB"/>
        </a:p>
      </dgm:t>
    </dgm:pt>
    <dgm:pt modelId="{B9FD98E6-DF07-4356-8EBB-E611D88C94C0}" type="sibTrans" cxnId="{DED19A52-DA4E-4D8E-9002-4CC8429A588F}">
      <dgm:prSet/>
      <dgm:spPr/>
      <dgm:t>
        <a:bodyPr/>
        <a:lstStyle/>
        <a:p>
          <a:endParaRPr lang="en-GB"/>
        </a:p>
      </dgm:t>
    </dgm:pt>
    <dgm:pt modelId="{C55E44F6-0EBE-44AB-9A1B-B83E23CA70C5}">
      <dgm:prSet phldrT="[Text]" custT="1"/>
      <dgm:spPr/>
      <dgm:t>
        <a:bodyPr/>
        <a:lstStyle/>
        <a:p>
          <a:pPr algn="l"/>
          <a:r>
            <a:rPr lang="en-GB" sz="2000" i="1" dirty="0" smtClean="0">
              <a:solidFill>
                <a:srgbClr val="FFFFFF"/>
              </a:solidFill>
            </a:rPr>
            <a:t>Broader multi-dimensional understandings:</a:t>
          </a:r>
          <a:br>
            <a:rPr lang="en-GB" sz="2000" i="1" dirty="0" smtClean="0">
              <a:solidFill>
                <a:srgbClr val="FFFFFF"/>
              </a:solidFill>
            </a:rPr>
          </a:br>
          <a:r>
            <a:rPr lang="en-GB" sz="2000" i="1" dirty="0" smtClean="0">
              <a:solidFill>
                <a:srgbClr val="FFFFFF"/>
              </a:solidFill>
            </a:rPr>
            <a:t/>
          </a:r>
          <a:br>
            <a:rPr lang="en-GB" sz="2000" i="1" dirty="0" smtClean="0">
              <a:solidFill>
                <a:srgbClr val="FFFFFF"/>
              </a:solidFill>
            </a:rPr>
          </a:br>
          <a:r>
            <a:rPr lang="en-GB" sz="2000" i="1" dirty="0" smtClean="0">
              <a:solidFill>
                <a:srgbClr val="FFFFFF"/>
              </a:solidFill>
            </a:rPr>
            <a:t>Blend of social and technical elements is distinctive for environmental issues. </a:t>
          </a:r>
          <a:endParaRPr lang="en-GB" sz="2000" i="1" dirty="0">
            <a:solidFill>
              <a:srgbClr val="FFFFFF"/>
            </a:solidFill>
          </a:endParaRPr>
        </a:p>
      </dgm:t>
    </dgm:pt>
    <dgm:pt modelId="{9DBD5E34-38C1-4209-8F7D-56DD6EEB3BB9}" type="parTrans" cxnId="{7EA13379-4ABC-47B2-93FC-07DB18038B01}">
      <dgm:prSet/>
      <dgm:spPr/>
      <dgm:t>
        <a:bodyPr/>
        <a:lstStyle/>
        <a:p>
          <a:endParaRPr lang="en-GB"/>
        </a:p>
      </dgm:t>
    </dgm:pt>
    <dgm:pt modelId="{416D9B35-EC2C-4D80-B656-437B501FADBA}" type="sibTrans" cxnId="{7EA13379-4ABC-47B2-93FC-07DB18038B01}">
      <dgm:prSet/>
      <dgm:spPr/>
      <dgm:t>
        <a:bodyPr/>
        <a:lstStyle/>
        <a:p>
          <a:endParaRPr lang="en-GB"/>
        </a:p>
      </dgm:t>
    </dgm:pt>
    <dgm:pt modelId="{F958973F-DF6E-463B-9AB8-1FC8860757FD}" type="pres">
      <dgm:prSet presAssocID="{9D08555D-8873-4612-B7F3-871EFC96C933}" presName="linearFlow" presStyleCnt="0">
        <dgm:presLayoutVars>
          <dgm:dir/>
          <dgm:animLvl val="lvl"/>
          <dgm:resizeHandles/>
        </dgm:presLayoutVars>
      </dgm:prSet>
      <dgm:spPr/>
      <dgm:t>
        <a:bodyPr/>
        <a:lstStyle/>
        <a:p>
          <a:endParaRPr lang="en-GB"/>
        </a:p>
      </dgm:t>
    </dgm:pt>
    <dgm:pt modelId="{78C34AC5-E808-422E-9A12-D492DE279041}" type="pres">
      <dgm:prSet presAssocID="{D5F6634A-EB8D-4943-84BE-D60F6384ECD3}" presName="compositeNode" presStyleCnt="0">
        <dgm:presLayoutVars>
          <dgm:bulletEnabled val="1"/>
        </dgm:presLayoutVars>
      </dgm:prSet>
      <dgm:spPr/>
    </dgm:pt>
    <dgm:pt modelId="{7CEB80B4-AF6A-4A32-9819-7D39EC159E9F}" type="pres">
      <dgm:prSet presAssocID="{D5F6634A-EB8D-4943-84BE-D60F6384ECD3}" presName="image" presStyleLbl="fgImgPlace1" presStyleIdx="0" presStyleCnt="1" custScaleX="54518" custScaleY="54518"/>
      <dgm:spPr>
        <a:blipFill rotWithShape="0">
          <a:blip xmlns:r="http://schemas.openxmlformats.org/officeDocument/2006/relationships" r:embed="rId1"/>
          <a:stretch>
            <a:fillRect/>
          </a:stretch>
        </a:blipFill>
      </dgm:spPr>
      <dgm:t>
        <a:bodyPr/>
        <a:lstStyle/>
        <a:p>
          <a:endParaRPr lang="en-GB"/>
        </a:p>
      </dgm:t>
    </dgm:pt>
    <dgm:pt modelId="{818B5FDA-4986-4A22-8259-1D6C2C6141E8}" type="pres">
      <dgm:prSet presAssocID="{D5F6634A-EB8D-4943-84BE-D60F6384ECD3}" presName="childNode" presStyleLbl="node1" presStyleIdx="0" presStyleCnt="1">
        <dgm:presLayoutVars>
          <dgm:bulletEnabled val="1"/>
        </dgm:presLayoutVars>
      </dgm:prSet>
      <dgm:spPr/>
      <dgm:t>
        <a:bodyPr/>
        <a:lstStyle/>
        <a:p>
          <a:endParaRPr lang="en-GB"/>
        </a:p>
      </dgm:t>
    </dgm:pt>
    <dgm:pt modelId="{B0682CB1-91DB-42A6-92D9-2AB00BB61966}" type="pres">
      <dgm:prSet presAssocID="{D5F6634A-EB8D-4943-84BE-D60F6384ECD3}" presName="parentNode" presStyleLbl="revTx" presStyleIdx="0" presStyleCnt="1">
        <dgm:presLayoutVars>
          <dgm:chMax val="0"/>
          <dgm:bulletEnabled val="1"/>
        </dgm:presLayoutVars>
      </dgm:prSet>
      <dgm:spPr/>
      <dgm:t>
        <a:bodyPr/>
        <a:lstStyle/>
        <a:p>
          <a:endParaRPr lang="en-GB"/>
        </a:p>
      </dgm:t>
    </dgm:pt>
  </dgm:ptLst>
  <dgm:cxnLst>
    <dgm:cxn modelId="{DED19A52-DA4E-4D8E-9002-4CC8429A588F}" srcId="{9D08555D-8873-4612-B7F3-871EFC96C933}" destId="{D5F6634A-EB8D-4943-84BE-D60F6384ECD3}" srcOrd="0" destOrd="0" parTransId="{BCB2AC90-BD5F-4B16-AF28-98E69668FC25}" sibTransId="{B9FD98E6-DF07-4356-8EBB-E611D88C94C0}"/>
    <dgm:cxn modelId="{5E7F9903-04C9-4332-B21D-F92BF19E5D38}" type="presOf" srcId="{D5F6634A-EB8D-4943-84BE-D60F6384ECD3}" destId="{B0682CB1-91DB-42A6-92D9-2AB00BB61966}" srcOrd="0" destOrd="0" presId="urn:microsoft.com/office/officeart/2005/8/layout/hList2"/>
    <dgm:cxn modelId="{F4C9EB7D-7E63-49DE-94D1-2D1EF8E448D8}" type="presOf" srcId="{C55E44F6-0EBE-44AB-9A1B-B83E23CA70C5}" destId="{818B5FDA-4986-4A22-8259-1D6C2C6141E8}" srcOrd="0" destOrd="0" presId="urn:microsoft.com/office/officeart/2005/8/layout/hList2"/>
    <dgm:cxn modelId="{D3C67FB2-8392-486C-9338-BD9A6911D6C7}" type="presOf" srcId="{9D08555D-8873-4612-B7F3-871EFC96C933}" destId="{F958973F-DF6E-463B-9AB8-1FC8860757FD}" srcOrd="0" destOrd="0" presId="urn:microsoft.com/office/officeart/2005/8/layout/hList2"/>
    <dgm:cxn modelId="{7EA13379-4ABC-47B2-93FC-07DB18038B01}" srcId="{D5F6634A-EB8D-4943-84BE-D60F6384ECD3}" destId="{C55E44F6-0EBE-44AB-9A1B-B83E23CA70C5}" srcOrd="0" destOrd="0" parTransId="{9DBD5E34-38C1-4209-8F7D-56DD6EEB3BB9}" sibTransId="{416D9B35-EC2C-4D80-B656-437B501FADBA}"/>
    <dgm:cxn modelId="{0ED3E6BD-4F0A-4E80-AD76-E8B3D41F83EC}" type="presParOf" srcId="{F958973F-DF6E-463B-9AB8-1FC8860757FD}" destId="{78C34AC5-E808-422E-9A12-D492DE279041}" srcOrd="0" destOrd="0" presId="urn:microsoft.com/office/officeart/2005/8/layout/hList2"/>
    <dgm:cxn modelId="{69F98FB6-E940-4695-9D79-2CB607A0341A}" type="presParOf" srcId="{78C34AC5-E808-422E-9A12-D492DE279041}" destId="{7CEB80B4-AF6A-4A32-9819-7D39EC159E9F}" srcOrd="0" destOrd="0" presId="urn:microsoft.com/office/officeart/2005/8/layout/hList2"/>
    <dgm:cxn modelId="{2E9257A7-6855-4A96-81DF-6ACCD88F5D29}" type="presParOf" srcId="{78C34AC5-E808-422E-9A12-D492DE279041}" destId="{818B5FDA-4986-4A22-8259-1D6C2C6141E8}" srcOrd="1" destOrd="0" presId="urn:microsoft.com/office/officeart/2005/8/layout/hList2"/>
    <dgm:cxn modelId="{908237BB-B97C-435A-B27C-6533B2557CDD}" type="presParOf" srcId="{78C34AC5-E808-422E-9A12-D492DE279041}" destId="{B0682CB1-91DB-42A6-92D9-2AB00BB61966}" srcOrd="2" destOrd="0" presId="urn:microsoft.com/office/officeart/2005/8/layout/h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08555D-8873-4612-B7F3-871EFC96C933}"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GB"/>
        </a:p>
      </dgm:t>
    </dgm:pt>
    <dgm:pt modelId="{D5F6634A-EB8D-4943-84BE-D60F6384ECD3}">
      <dgm:prSet phldrT="[Text]"/>
      <dgm:spPr/>
      <dgm:t>
        <a:bodyPr/>
        <a:lstStyle/>
        <a:p>
          <a:pPr algn="ctr"/>
          <a:r>
            <a:rPr lang="en-GB" b="1" dirty="0" smtClean="0"/>
            <a:t>First period (1960s-1990)</a:t>
          </a:r>
          <a:endParaRPr lang="en-GB" b="1" dirty="0"/>
        </a:p>
      </dgm:t>
    </dgm:pt>
    <dgm:pt modelId="{BCB2AC90-BD5F-4B16-AF28-98E69668FC25}" type="parTrans" cxnId="{DED19A52-DA4E-4D8E-9002-4CC8429A588F}">
      <dgm:prSet/>
      <dgm:spPr/>
      <dgm:t>
        <a:bodyPr/>
        <a:lstStyle/>
        <a:p>
          <a:endParaRPr lang="en-GB"/>
        </a:p>
      </dgm:t>
    </dgm:pt>
    <dgm:pt modelId="{B9FD98E6-DF07-4356-8EBB-E611D88C94C0}" type="sibTrans" cxnId="{DED19A52-DA4E-4D8E-9002-4CC8429A588F}">
      <dgm:prSet/>
      <dgm:spPr/>
      <dgm:t>
        <a:bodyPr/>
        <a:lstStyle/>
        <a:p>
          <a:endParaRPr lang="en-GB"/>
        </a:p>
      </dgm:t>
    </dgm:pt>
    <dgm:pt modelId="{C55E44F6-0EBE-44AB-9A1B-B83E23CA70C5}">
      <dgm:prSet phldrT="[Text]" custT="1"/>
      <dgm:spPr/>
      <dgm:t>
        <a:bodyPr/>
        <a:lstStyle/>
        <a:p>
          <a:pPr algn="l">
            <a:lnSpc>
              <a:spcPct val="100000"/>
            </a:lnSpc>
          </a:pPr>
          <a:r>
            <a:rPr lang="en-GB" sz="2000" b="0" i="1" dirty="0" smtClean="0">
              <a:solidFill>
                <a:srgbClr val="FFFFFF"/>
              </a:solidFill>
            </a:rPr>
            <a:t>Environmental regulations seen as additional costs to business: </a:t>
          </a:r>
          <a:br>
            <a:rPr lang="en-GB" sz="2000" b="0" i="1" dirty="0" smtClean="0">
              <a:solidFill>
                <a:srgbClr val="FFFFFF"/>
              </a:solidFill>
            </a:rPr>
          </a:br>
          <a:r>
            <a:rPr lang="en-GB" sz="2000" b="0" i="1" dirty="0" smtClean="0">
              <a:solidFill>
                <a:srgbClr val="FFFFFF"/>
              </a:solidFill>
            </a:rPr>
            <a:t/>
          </a:r>
          <a:br>
            <a:rPr lang="en-GB" sz="2000" b="0" i="1" dirty="0" smtClean="0">
              <a:solidFill>
                <a:srgbClr val="FFFFFF"/>
              </a:solidFill>
            </a:rPr>
          </a:br>
          <a:r>
            <a:rPr lang="en-GB" sz="2000" b="0" i="1" dirty="0" smtClean="0">
              <a:solidFill>
                <a:srgbClr val="FFFFFF"/>
              </a:solidFill>
            </a:rPr>
            <a:t>‘Resistant adaptation’  (compliance) strategies.</a:t>
          </a:r>
          <a:endParaRPr lang="en-GB" sz="2000" b="0" i="1" dirty="0">
            <a:solidFill>
              <a:srgbClr val="FFFFFF"/>
            </a:solidFill>
          </a:endParaRPr>
        </a:p>
      </dgm:t>
    </dgm:pt>
    <dgm:pt modelId="{9DBD5E34-38C1-4209-8F7D-56DD6EEB3BB9}" type="parTrans" cxnId="{7EA13379-4ABC-47B2-93FC-07DB18038B01}">
      <dgm:prSet/>
      <dgm:spPr/>
      <dgm:t>
        <a:bodyPr/>
        <a:lstStyle/>
        <a:p>
          <a:endParaRPr lang="en-GB"/>
        </a:p>
      </dgm:t>
    </dgm:pt>
    <dgm:pt modelId="{416D9B35-EC2C-4D80-B656-437B501FADBA}" type="sibTrans" cxnId="{7EA13379-4ABC-47B2-93FC-07DB18038B01}">
      <dgm:prSet/>
      <dgm:spPr/>
      <dgm:t>
        <a:bodyPr/>
        <a:lstStyle/>
        <a:p>
          <a:endParaRPr lang="en-GB"/>
        </a:p>
      </dgm:t>
    </dgm:pt>
    <dgm:pt modelId="{F958973F-DF6E-463B-9AB8-1FC8860757FD}" type="pres">
      <dgm:prSet presAssocID="{9D08555D-8873-4612-B7F3-871EFC96C933}" presName="linearFlow" presStyleCnt="0">
        <dgm:presLayoutVars>
          <dgm:dir/>
          <dgm:animLvl val="lvl"/>
          <dgm:resizeHandles/>
        </dgm:presLayoutVars>
      </dgm:prSet>
      <dgm:spPr/>
      <dgm:t>
        <a:bodyPr/>
        <a:lstStyle/>
        <a:p>
          <a:endParaRPr lang="en-GB"/>
        </a:p>
      </dgm:t>
    </dgm:pt>
    <dgm:pt modelId="{78C34AC5-E808-422E-9A12-D492DE279041}" type="pres">
      <dgm:prSet presAssocID="{D5F6634A-EB8D-4943-84BE-D60F6384ECD3}" presName="compositeNode" presStyleCnt="0">
        <dgm:presLayoutVars>
          <dgm:bulletEnabled val="1"/>
        </dgm:presLayoutVars>
      </dgm:prSet>
      <dgm:spPr/>
    </dgm:pt>
    <dgm:pt modelId="{7CEB80B4-AF6A-4A32-9819-7D39EC159E9F}" type="pres">
      <dgm:prSet presAssocID="{D5F6634A-EB8D-4943-84BE-D60F6384ECD3}" presName="image" presStyleLbl="fgImgPlace1" presStyleIdx="0" presStyleCnt="1" custScaleX="55249" custScaleY="55249"/>
      <dgm:spPr>
        <a:blipFill rotWithShape="0">
          <a:blip xmlns:r="http://schemas.openxmlformats.org/officeDocument/2006/relationships" r:embed="rId1"/>
          <a:stretch>
            <a:fillRect/>
          </a:stretch>
        </a:blipFill>
      </dgm:spPr>
      <dgm:t>
        <a:bodyPr/>
        <a:lstStyle/>
        <a:p>
          <a:endParaRPr lang="en-GB"/>
        </a:p>
      </dgm:t>
    </dgm:pt>
    <dgm:pt modelId="{818B5FDA-4986-4A22-8259-1D6C2C6141E8}" type="pres">
      <dgm:prSet presAssocID="{D5F6634A-EB8D-4943-84BE-D60F6384ECD3}" presName="childNode" presStyleLbl="node1" presStyleIdx="0" presStyleCnt="1">
        <dgm:presLayoutVars>
          <dgm:bulletEnabled val="1"/>
        </dgm:presLayoutVars>
      </dgm:prSet>
      <dgm:spPr/>
      <dgm:t>
        <a:bodyPr/>
        <a:lstStyle/>
        <a:p>
          <a:endParaRPr lang="en-GB"/>
        </a:p>
      </dgm:t>
    </dgm:pt>
    <dgm:pt modelId="{B0682CB1-91DB-42A6-92D9-2AB00BB61966}" type="pres">
      <dgm:prSet presAssocID="{D5F6634A-EB8D-4943-84BE-D60F6384ECD3}" presName="parentNode" presStyleLbl="revTx" presStyleIdx="0" presStyleCnt="1">
        <dgm:presLayoutVars>
          <dgm:chMax val="0"/>
          <dgm:bulletEnabled val="1"/>
        </dgm:presLayoutVars>
      </dgm:prSet>
      <dgm:spPr/>
      <dgm:t>
        <a:bodyPr/>
        <a:lstStyle/>
        <a:p>
          <a:endParaRPr lang="en-GB"/>
        </a:p>
      </dgm:t>
    </dgm:pt>
  </dgm:ptLst>
  <dgm:cxnLst>
    <dgm:cxn modelId="{DED19A52-DA4E-4D8E-9002-4CC8429A588F}" srcId="{9D08555D-8873-4612-B7F3-871EFC96C933}" destId="{D5F6634A-EB8D-4943-84BE-D60F6384ECD3}" srcOrd="0" destOrd="0" parTransId="{BCB2AC90-BD5F-4B16-AF28-98E69668FC25}" sibTransId="{B9FD98E6-DF07-4356-8EBB-E611D88C94C0}"/>
    <dgm:cxn modelId="{4896CA36-B4EC-49EA-BBEB-3B53B2F84349}" type="presOf" srcId="{D5F6634A-EB8D-4943-84BE-D60F6384ECD3}" destId="{B0682CB1-91DB-42A6-92D9-2AB00BB61966}" srcOrd="0" destOrd="0" presId="urn:microsoft.com/office/officeart/2005/8/layout/hList2"/>
    <dgm:cxn modelId="{26D269D2-A04B-429F-BA85-2D9B2A632024}" type="presOf" srcId="{9D08555D-8873-4612-B7F3-871EFC96C933}" destId="{F958973F-DF6E-463B-9AB8-1FC8860757FD}" srcOrd="0" destOrd="0" presId="urn:microsoft.com/office/officeart/2005/8/layout/hList2"/>
    <dgm:cxn modelId="{7EA13379-4ABC-47B2-93FC-07DB18038B01}" srcId="{D5F6634A-EB8D-4943-84BE-D60F6384ECD3}" destId="{C55E44F6-0EBE-44AB-9A1B-B83E23CA70C5}" srcOrd="0" destOrd="0" parTransId="{9DBD5E34-38C1-4209-8F7D-56DD6EEB3BB9}" sibTransId="{416D9B35-EC2C-4D80-B656-437B501FADBA}"/>
    <dgm:cxn modelId="{D650C574-D7BD-4F70-BFBB-D64A2B8897DF}" type="presOf" srcId="{C55E44F6-0EBE-44AB-9A1B-B83E23CA70C5}" destId="{818B5FDA-4986-4A22-8259-1D6C2C6141E8}" srcOrd="0" destOrd="0" presId="urn:microsoft.com/office/officeart/2005/8/layout/hList2"/>
    <dgm:cxn modelId="{BCBF4C2A-CC4E-4427-A6AA-039343A9EC0C}" type="presParOf" srcId="{F958973F-DF6E-463B-9AB8-1FC8860757FD}" destId="{78C34AC5-E808-422E-9A12-D492DE279041}" srcOrd="0" destOrd="0" presId="urn:microsoft.com/office/officeart/2005/8/layout/hList2"/>
    <dgm:cxn modelId="{3B7362BB-63C1-4851-9E25-59A85C424486}" type="presParOf" srcId="{78C34AC5-E808-422E-9A12-D492DE279041}" destId="{7CEB80B4-AF6A-4A32-9819-7D39EC159E9F}" srcOrd="0" destOrd="0" presId="urn:microsoft.com/office/officeart/2005/8/layout/hList2"/>
    <dgm:cxn modelId="{F78A9AFC-9422-4620-A4C0-41981A8F4427}" type="presParOf" srcId="{78C34AC5-E808-422E-9A12-D492DE279041}" destId="{818B5FDA-4986-4A22-8259-1D6C2C6141E8}" srcOrd="1" destOrd="0" presId="urn:microsoft.com/office/officeart/2005/8/layout/hList2"/>
    <dgm:cxn modelId="{8923E914-10A9-4276-B2C5-98CE4A67B0E8}" type="presParOf" srcId="{78C34AC5-E808-422E-9A12-D492DE279041}" destId="{B0682CB1-91DB-42A6-92D9-2AB00BB61966}" srcOrd="2" destOrd="0" presId="urn:microsoft.com/office/officeart/2005/8/layout/hList2"/>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6FA2A8-A0F0-4280-A435-8A243B6780DF}" type="doc">
      <dgm:prSet loTypeId="urn:microsoft.com/office/officeart/2005/8/layout/vProcess5" loCatId="process" qsTypeId="urn:microsoft.com/office/officeart/2005/8/quickstyle/simple1" qsCatId="simple" csTypeId="urn:microsoft.com/office/officeart/2005/8/colors/accent1_2" csCatId="accent1" phldr="1"/>
      <dgm:spPr/>
    </dgm:pt>
    <dgm:pt modelId="{980BE833-E14E-4EFE-A949-671AC5D79FC1}">
      <dgm:prSet phldrT="[Text]" custT="1"/>
      <dgm:spPr/>
      <dgm:t>
        <a:bodyPr/>
        <a:lstStyle/>
        <a:p>
          <a:r>
            <a:rPr lang="en-GB" sz="1600" i="1" dirty="0" smtClean="0">
              <a:solidFill>
                <a:srgbClr val="DDDDDD"/>
              </a:solidFill>
            </a:rPr>
            <a:t>Phase 1</a:t>
          </a:r>
          <a:r>
            <a:rPr lang="en-GB" sz="1600" dirty="0" smtClean="0">
              <a:solidFill>
                <a:srgbClr val="DDDDDD"/>
              </a:solidFill>
            </a:rPr>
            <a:t/>
          </a:r>
          <a:br>
            <a:rPr lang="en-GB" sz="1600" dirty="0" smtClean="0">
              <a:solidFill>
                <a:srgbClr val="DDDDDD"/>
              </a:solidFill>
            </a:rPr>
          </a:br>
          <a:r>
            <a:rPr lang="en-GB" sz="1600" b="1" dirty="0" smtClean="0">
              <a:solidFill>
                <a:srgbClr val="FFFFFF"/>
              </a:solidFill>
            </a:rPr>
            <a:t>Problem definition and framing struggles</a:t>
          </a:r>
          <a:endParaRPr lang="en-GB" sz="1600" b="1" dirty="0">
            <a:solidFill>
              <a:srgbClr val="FFFFFF"/>
            </a:solidFill>
          </a:endParaRPr>
        </a:p>
      </dgm:t>
    </dgm:pt>
    <dgm:pt modelId="{33A37E57-5425-4C3C-ABFD-C01BDD498B9C}" type="parTrans" cxnId="{4272A7A5-E81A-4E9D-8A80-B2A77307FFFA}">
      <dgm:prSet/>
      <dgm:spPr/>
      <dgm:t>
        <a:bodyPr/>
        <a:lstStyle/>
        <a:p>
          <a:endParaRPr lang="en-GB" sz="1600">
            <a:solidFill>
              <a:srgbClr val="DDDDDD"/>
            </a:solidFill>
          </a:endParaRPr>
        </a:p>
      </dgm:t>
    </dgm:pt>
    <dgm:pt modelId="{DEC1C3E7-9EF0-4150-9592-9631613D4659}" type="sibTrans" cxnId="{4272A7A5-E81A-4E9D-8A80-B2A77307FFFA}">
      <dgm:prSet custT="1"/>
      <dgm:spPr/>
      <dgm:t>
        <a:bodyPr/>
        <a:lstStyle/>
        <a:p>
          <a:endParaRPr lang="en-GB" sz="1600">
            <a:solidFill>
              <a:srgbClr val="DDDDDD"/>
            </a:solidFill>
          </a:endParaRPr>
        </a:p>
      </dgm:t>
    </dgm:pt>
    <dgm:pt modelId="{8708932C-EC12-4A5D-A81C-86BD931577EB}">
      <dgm:prSet phldrT="[Text]" custT="1"/>
      <dgm:spPr/>
      <dgm:t>
        <a:bodyPr/>
        <a:lstStyle/>
        <a:p>
          <a:r>
            <a:rPr lang="en-GB" sz="1600" i="1" dirty="0" smtClean="0">
              <a:solidFill>
                <a:srgbClr val="DDDDDD"/>
              </a:solidFill>
            </a:rPr>
            <a:t>Phase 2</a:t>
          </a:r>
          <a:r>
            <a:rPr lang="en-GB" sz="1600" dirty="0" smtClean="0">
              <a:solidFill>
                <a:srgbClr val="DDDDDD"/>
              </a:solidFill>
            </a:rPr>
            <a:t/>
          </a:r>
          <a:br>
            <a:rPr lang="en-GB" sz="1600" dirty="0" smtClean="0">
              <a:solidFill>
                <a:srgbClr val="DDDDDD"/>
              </a:solidFill>
            </a:rPr>
          </a:br>
          <a:r>
            <a:rPr lang="en-GB" sz="1600" b="1" dirty="0" smtClean="0">
              <a:solidFill>
                <a:srgbClr val="FFFFFF"/>
              </a:solidFill>
            </a:rPr>
            <a:t>Rising public concerns and defensive industry responses</a:t>
          </a:r>
          <a:endParaRPr lang="en-GB" sz="1600" b="1" dirty="0">
            <a:solidFill>
              <a:srgbClr val="FFFFFF"/>
            </a:solidFill>
          </a:endParaRPr>
        </a:p>
      </dgm:t>
    </dgm:pt>
    <dgm:pt modelId="{6F3660B6-9F8B-4A97-993C-2BB6775C0DA7}" type="parTrans" cxnId="{41B4FDB1-318B-4976-9905-773904128D1A}">
      <dgm:prSet/>
      <dgm:spPr/>
      <dgm:t>
        <a:bodyPr/>
        <a:lstStyle/>
        <a:p>
          <a:endParaRPr lang="en-GB" sz="1600">
            <a:solidFill>
              <a:srgbClr val="DDDDDD"/>
            </a:solidFill>
          </a:endParaRPr>
        </a:p>
      </dgm:t>
    </dgm:pt>
    <dgm:pt modelId="{EE60EDD5-B32A-4E2C-A349-22437EC5A3AA}" type="sibTrans" cxnId="{41B4FDB1-318B-4976-9905-773904128D1A}">
      <dgm:prSet custT="1"/>
      <dgm:spPr/>
      <dgm:t>
        <a:bodyPr/>
        <a:lstStyle/>
        <a:p>
          <a:endParaRPr lang="en-GB" sz="1600">
            <a:solidFill>
              <a:srgbClr val="DDDDDD"/>
            </a:solidFill>
          </a:endParaRPr>
        </a:p>
      </dgm:t>
    </dgm:pt>
    <dgm:pt modelId="{045904C0-734F-4A75-B43A-C65C96069994}">
      <dgm:prSet phldrT="[Text]" custT="1"/>
      <dgm:spPr/>
      <dgm:t>
        <a:bodyPr/>
        <a:lstStyle/>
        <a:p>
          <a:r>
            <a:rPr lang="en-GB" sz="1600" i="1" dirty="0" smtClean="0">
              <a:solidFill>
                <a:srgbClr val="DDDDDD"/>
              </a:solidFill>
            </a:rPr>
            <a:t>Phase 3</a:t>
          </a:r>
          <a:r>
            <a:rPr lang="en-GB" sz="1600" dirty="0" smtClean="0">
              <a:solidFill>
                <a:srgbClr val="DDDDDD"/>
              </a:solidFill>
            </a:rPr>
            <a:t/>
          </a:r>
          <a:br>
            <a:rPr lang="en-GB" sz="1600" dirty="0" smtClean="0">
              <a:solidFill>
                <a:srgbClr val="DDDDDD"/>
              </a:solidFill>
            </a:rPr>
          </a:br>
          <a:r>
            <a:rPr lang="en-GB" sz="1600" b="1" dirty="0" smtClean="0">
              <a:solidFill>
                <a:srgbClr val="FFFFFF"/>
              </a:solidFill>
            </a:rPr>
            <a:t>Political debates and defensive hedging</a:t>
          </a:r>
        </a:p>
      </dgm:t>
    </dgm:pt>
    <dgm:pt modelId="{4AFF59BF-45F8-415F-B0AD-2F29D31A5CC3}" type="parTrans" cxnId="{D883D7B0-550D-4EF5-9754-6332E80437ED}">
      <dgm:prSet/>
      <dgm:spPr/>
      <dgm:t>
        <a:bodyPr/>
        <a:lstStyle/>
        <a:p>
          <a:endParaRPr lang="en-GB" sz="1600">
            <a:solidFill>
              <a:srgbClr val="DDDDDD"/>
            </a:solidFill>
          </a:endParaRPr>
        </a:p>
      </dgm:t>
    </dgm:pt>
    <dgm:pt modelId="{D60B9608-5CDE-4078-9EA4-443CF2028E83}" type="sibTrans" cxnId="{D883D7B0-550D-4EF5-9754-6332E80437ED}">
      <dgm:prSet custT="1"/>
      <dgm:spPr/>
      <dgm:t>
        <a:bodyPr/>
        <a:lstStyle/>
        <a:p>
          <a:endParaRPr lang="en-GB" sz="1600">
            <a:solidFill>
              <a:srgbClr val="DDDDDD"/>
            </a:solidFill>
          </a:endParaRPr>
        </a:p>
      </dgm:t>
    </dgm:pt>
    <dgm:pt modelId="{D9573DBC-174B-42D5-8E3D-FD7B5482C07B}">
      <dgm:prSet phldrT="[Text]" custT="1"/>
      <dgm:spPr/>
      <dgm:t>
        <a:bodyPr/>
        <a:lstStyle/>
        <a:p>
          <a:r>
            <a:rPr lang="en-GB" sz="1600" i="1" dirty="0" smtClean="0">
              <a:solidFill>
                <a:srgbClr val="DDDDDD"/>
              </a:solidFill>
            </a:rPr>
            <a:t>Phase 4</a:t>
          </a:r>
          <a:r>
            <a:rPr lang="en-GB" sz="1600" dirty="0" smtClean="0">
              <a:solidFill>
                <a:srgbClr val="DDDDDD"/>
              </a:solidFill>
            </a:rPr>
            <a:t/>
          </a:r>
          <a:br>
            <a:rPr lang="en-GB" sz="1600" dirty="0" smtClean="0">
              <a:solidFill>
                <a:srgbClr val="DDDDDD"/>
              </a:solidFill>
            </a:rPr>
          </a:br>
          <a:r>
            <a:rPr lang="en-GB" sz="1600" b="1" dirty="0" smtClean="0">
              <a:solidFill>
                <a:srgbClr val="FFFFFF"/>
              </a:solidFill>
            </a:rPr>
            <a:t>Political regulations and diversification</a:t>
          </a:r>
        </a:p>
      </dgm:t>
    </dgm:pt>
    <dgm:pt modelId="{C54379EA-A14E-4926-B1A2-1CDDBFFD23F3}" type="parTrans" cxnId="{D76C1D30-317E-4792-B9F1-46B2F053697E}">
      <dgm:prSet/>
      <dgm:spPr/>
      <dgm:t>
        <a:bodyPr/>
        <a:lstStyle/>
        <a:p>
          <a:endParaRPr lang="en-GB" sz="1600">
            <a:solidFill>
              <a:srgbClr val="DDDDDD"/>
            </a:solidFill>
          </a:endParaRPr>
        </a:p>
      </dgm:t>
    </dgm:pt>
    <dgm:pt modelId="{84A3CC6B-AC8E-4DCE-A1F4-735F7485699E}" type="sibTrans" cxnId="{D76C1D30-317E-4792-B9F1-46B2F053697E}">
      <dgm:prSet custT="1"/>
      <dgm:spPr/>
      <dgm:t>
        <a:bodyPr/>
        <a:lstStyle/>
        <a:p>
          <a:endParaRPr lang="en-GB" sz="1600">
            <a:solidFill>
              <a:srgbClr val="DDDDDD"/>
            </a:solidFill>
          </a:endParaRPr>
        </a:p>
      </dgm:t>
    </dgm:pt>
    <dgm:pt modelId="{1A4CE5D9-FD9C-44EE-9844-8026ED0EB78F}">
      <dgm:prSet phldrT="[Text]" custT="1"/>
      <dgm:spPr/>
      <dgm:t>
        <a:bodyPr/>
        <a:lstStyle/>
        <a:p>
          <a:r>
            <a:rPr lang="en-GB" sz="1600" i="1" dirty="0" smtClean="0">
              <a:solidFill>
                <a:srgbClr val="DDDDDD"/>
              </a:solidFill>
            </a:rPr>
            <a:t>Phase 5</a:t>
          </a:r>
          <a:r>
            <a:rPr lang="en-GB" sz="1600" dirty="0" smtClean="0">
              <a:solidFill>
                <a:srgbClr val="DDDDDD"/>
              </a:solidFill>
            </a:rPr>
            <a:t/>
          </a:r>
          <a:br>
            <a:rPr lang="en-GB" sz="1600" dirty="0" smtClean="0">
              <a:solidFill>
                <a:srgbClr val="DDDDDD"/>
              </a:solidFill>
            </a:rPr>
          </a:br>
          <a:r>
            <a:rPr lang="en-GB" sz="1600" b="1" dirty="0" smtClean="0">
              <a:solidFill>
                <a:srgbClr val="FFFFFF"/>
              </a:solidFill>
            </a:rPr>
            <a:t>Spillovers to task environment and strategic reorientation</a:t>
          </a:r>
        </a:p>
      </dgm:t>
    </dgm:pt>
    <dgm:pt modelId="{0AAA5E7F-5C10-4099-BA6D-8CCFCDE6BC3E}" type="parTrans" cxnId="{D7ABDC22-4B80-46FA-84EC-123B9807E09F}">
      <dgm:prSet/>
      <dgm:spPr/>
      <dgm:t>
        <a:bodyPr/>
        <a:lstStyle/>
        <a:p>
          <a:endParaRPr lang="en-GB" sz="1600">
            <a:solidFill>
              <a:srgbClr val="DDDDDD"/>
            </a:solidFill>
          </a:endParaRPr>
        </a:p>
      </dgm:t>
    </dgm:pt>
    <dgm:pt modelId="{BAE55C76-C8EF-416A-8270-5B053B51A647}" type="sibTrans" cxnId="{D7ABDC22-4B80-46FA-84EC-123B9807E09F}">
      <dgm:prSet/>
      <dgm:spPr/>
      <dgm:t>
        <a:bodyPr/>
        <a:lstStyle/>
        <a:p>
          <a:endParaRPr lang="en-GB" sz="1600">
            <a:solidFill>
              <a:srgbClr val="DDDDDD"/>
            </a:solidFill>
          </a:endParaRPr>
        </a:p>
      </dgm:t>
    </dgm:pt>
    <dgm:pt modelId="{8F868B59-2876-46DB-A60F-C9802CF4D84C}" type="pres">
      <dgm:prSet presAssocID="{7A6FA2A8-A0F0-4280-A435-8A243B6780DF}" presName="outerComposite" presStyleCnt="0">
        <dgm:presLayoutVars>
          <dgm:chMax val="5"/>
          <dgm:dir/>
          <dgm:resizeHandles val="exact"/>
        </dgm:presLayoutVars>
      </dgm:prSet>
      <dgm:spPr/>
    </dgm:pt>
    <dgm:pt modelId="{BEB7CEE1-5FEE-4912-85C0-650E0F13AAB5}" type="pres">
      <dgm:prSet presAssocID="{7A6FA2A8-A0F0-4280-A435-8A243B6780DF}" presName="dummyMaxCanvas" presStyleCnt="0">
        <dgm:presLayoutVars/>
      </dgm:prSet>
      <dgm:spPr/>
    </dgm:pt>
    <dgm:pt modelId="{9BF4705F-1096-428D-9745-545A9165ADB7}" type="pres">
      <dgm:prSet presAssocID="{7A6FA2A8-A0F0-4280-A435-8A243B6780DF}" presName="FiveNodes_1" presStyleLbl="node1" presStyleIdx="0" presStyleCnt="5">
        <dgm:presLayoutVars>
          <dgm:bulletEnabled val="1"/>
        </dgm:presLayoutVars>
      </dgm:prSet>
      <dgm:spPr/>
      <dgm:t>
        <a:bodyPr/>
        <a:lstStyle/>
        <a:p>
          <a:endParaRPr lang="en-GB"/>
        </a:p>
      </dgm:t>
    </dgm:pt>
    <dgm:pt modelId="{AF1D77AC-8D37-410C-802E-1EB8B8569BC5}" type="pres">
      <dgm:prSet presAssocID="{7A6FA2A8-A0F0-4280-A435-8A243B6780DF}" presName="FiveNodes_2" presStyleLbl="node1" presStyleIdx="1" presStyleCnt="5">
        <dgm:presLayoutVars>
          <dgm:bulletEnabled val="1"/>
        </dgm:presLayoutVars>
      </dgm:prSet>
      <dgm:spPr/>
      <dgm:t>
        <a:bodyPr/>
        <a:lstStyle/>
        <a:p>
          <a:endParaRPr lang="en-GB"/>
        </a:p>
      </dgm:t>
    </dgm:pt>
    <dgm:pt modelId="{0A53ABDE-73FB-47A8-93BB-33BFD16FE5AE}" type="pres">
      <dgm:prSet presAssocID="{7A6FA2A8-A0F0-4280-A435-8A243B6780DF}" presName="FiveNodes_3" presStyleLbl="node1" presStyleIdx="2" presStyleCnt="5">
        <dgm:presLayoutVars>
          <dgm:bulletEnabled val="1"/>
        </dgm:presLayoutVars>
      </dgm:prSet>
      <dgm:spPr/>
      <dgm:t>
        <a:bodyPr/>
        <a:lstStyle/>
        <a:p>
          <a:endParaRPr lang="en-GB"/>
        </a:p>
      </dgm:t>
    </dgm:pt>
    <dgm:pt modelId="{32E6F967-BB73-4B2E-AE7A-86C739D8368D}" type="pres">
      <dgm:prSet presAssocID="{7A6FA2A8-A0F0-4280-A435-8A243B6780DF}" presName="FiveNodes_4" presStyleLbl="node1" presStyleIdx="3" presStyleCnt="5">
        <dgm:presLayoutVars>
          <dgm:bulletEnabled val="1"/>
        </dgm:presLayoutVars>
      </dgm:prSet>
      <dgm:spPr/>
      <dgm:t>
        <a:bodyPr/>
        <a:lstStyle/>
        <a:p>
          <a:endParaRPr lang="en-GB"/>
        </a:p>
      </dgm:t>
    </dgm:pt>
    <dgm:pt modelId="{8888F27C-21D8-4F38-BAD9-A6A3D195D429}" type="pres">
      <dgm:prSet presAssocID="{7A6FA2A8-A0F0-4280-A435-8A243B6780DF}" presName="FiveNodes_5" presStyleLbl="node1" presStyleIdx="4" presStyleCnt="5">
        <dgm:presLayoutVars>
          <dgm:bulletEnabled val="1"/>
        </dgm:presLayoutVars>
      </dgm:prSet>
      <dgm:spPr/>
      <dgm:t>
        <a:bodyPr/>
        <a:lstStyle/>
        <a:p>
          <a:endParaRPr lang="en-GB"/>
        </a:p>
      </dgm:t>
    </dgm:pt>
    <dgm:pt modelId="{339A21DE-8005-4560-B097-6A8CEBA81C5E}" type="pres">
      <dgm:prSet presAssocID="{7A6FA2A8-A0F0-4280-A435-8A243B6780DF}" presName="FiveConn_1-2" presStyleLbl="fgAccFollowNode1" presStyleIdx="0" presStyleCnt="4">
        <dgm:presLayoutVars>
          <dgm:bulletEnabled val="1"/>
        </dgm:presLayoutVars>
      </dgm:prSet>
      <dgm:spPr/>
      <dgm:t>
        <a:bodyPr/>
        <a:lstStyle/>
        <a:p>
          <a:endParaRPr lang="en-GB"/>
        </a:p>
      </dgm:t>
    </dgm:pt>
    <dgm:pt modelId="{E246CF86-5510-4A45-924A-4AE1F31638C0}" type="pres">
      <dgm:prSet presAssocID="{7A6FA2A8-A0F0-4280-A435-8A243B6780DF}" presName="FiveConn_2-3" presStyleLbl="fgAccFollowNode1" presStyleIdx="1" presStyleCnt="4">
        <dgm:presLayoutVars>
          <dgm:bulletEnabled val="1"/>
        </dgm:presLayoutVars>
      </dgm:prSet>
      <dgm:spPr/>
      <dgm:t>
        <a:bodyPr/>
        <a:lstStyle/>
        <a:p>
          <a:endParaRPr lang="en-GB"/>
        </a:p>
      </dgm:t>
    </dgm:pt>
    <dgm:pt modelId="{076E082D-DB83-413E-8754-BDF938576E41}" type="pres">
      <dgm:prSet presAssocID="{7A6FA2A8-A0F0-4280-A435-8A243B6780DF}" presName="FiveConn_3-4" presStyleLbl="fgAccFollowNode1" presStyleIdx="2" presStyleCnt="4">
        <dgm:presLayoutVars>
          <dgm:bulletEnabled val="1"/>
        </dgm:presLayoutVars>
      </dgm:prSet>
      <dgm:spPr/>
      <dgm:t>
        <a:bodyPr/>
        <a:lstStyle/>
        <a:p>
          <a:endParaRPr lang="en-GB"/>
        </a:p>
      </dgm:t>
    </dgm:pt>
    <dgm:pt modelId="{C1DEDAE8-40D8-4A6E-8D77-70AE240A6A7F}" type="pres">
      <dgm:prSet presAssocID="{7A6FA2A8-A0F0-4280-A435-8A243B6780DF}" presName="FiveConn_4-5" presStyleLbl="fgAccFollowNode1" presStyleIdx="3" presStyleCnt="4">
        <dgm:presLayoutVars>
          <dgm:bulletEnabled val="1"/>
        </dgm:presLayoutVars>
      </dgm:prSet>
      <dgm:spPr/>
      <dgm:t>
        <a:bodyPr/>
        <a:lstStyle/>
        <a:p>
          <a:endParaRPr lang="en-GB"/>
        </a:p>
      </dgm:t>
    </dgm:pt>
    <dgm:pt modelId="{922BD2E5-9207-4B69-9838-D4ED2E116FAF}" type="pres">
      <dgm:prSet presAssocID="{7A6FA2A8-A0F0-4280-A435-8A243B6780DF}" presName="FiveNodes_1_text" presStyleLbl="node1" presStyleIdx="4" presStyleCnt="5">
        <dgm:presLayoutVars>
          <dgm:bulletEnabled val="1"/>
        </dgm:presLayoutVars>
      </dgm:prSet>
      <dgm:spPr/>
      <dgm:t>
        <a:bodyPr/>
        <a:lstStyle/>
        <a:p>
          <a:endParaRPr lang="en-GB"/>
        </a:p>
      </dgm:t>
    </dgm:pt>
    <dgm:pt modelId="{B2BC0F3A-E050-4648-A286-FB6091A3A09B}" type="pres">
      <dgm:prSet presAssocID="{7A6FA2A8-A0F0-4280-A435-8A243B6780DF}" presName="FiveNodes_2_text" presStyleLbl="node1" presStyleIdx="4" presStyleCnt="5">
        <dgm:presLayoutVars>
          <dgm:bulletEnabled val="1"/>
        </dgm:presLayoutVars>
      </dgm:prSet>
      <dgm:spPr/>
      <dgm:t>
        <a:bodyPr/>
        <a:lstStyle/>
        <a:p>
          <a:endParaRPr lang="en-GB"/>
        </a:p>
      </dgm:t>
    </dgm:pt>
    <dgm:pt modelId="{D2B8242D-C3B9-41D9-B073-12F641F1065D}" type="pres">
      <dgm:prSet presAssocID="{7A6FA2A8-A0F0-4280-A435-8A243B6780DF}" presName="FiveNodes_3_text" presStyleLbl="node1" presStyleIdx="4" presStyleCnt="5">
        <dgm:presLayoutVars>
          <dgm:bulletEnabled val="1"/>
        </dgm:presLayoutVars>
      </dgm:prSet>
      <dgm:spPr/>
      <dgm:t>
        <a:bodyPr/>
        <a:lstStyle/>
        <a:p>
          <a:endParaRPr lang="en-GB"/>
        </a:p>
      </dgm:t>
    </dgm:pt>
    <dgm:pt modelId="{A1A95807-8BD4-4E1A-8E6E-BC4957DA8716}" type="pres">
      <dgm:prSet presAssocID="{7A6FA2A8-A0F0-4280-A435-8A243B6780DF}" presName="FiveNodes_4_text" presStyleLbl="node1" presStyleIdx="4" presStyleCnt="5">
        <dgm:presLayoutVars>
          <dgm:bulletEnabled val="1"/>
        </dgm:presLayoutVars>
      </dgm:prSet>
      <dgm:spPr/>
      <dgm:t>
        <a:bodyPr/>
        <a:lstStyle/>
        <a:p>
          <a:endParaRPr lang="en-GB"/>
        </a:p>
      </dgm:t>
    </dgm:pt>
    <dgm:pt modelId="{5950A959-3549-4ABE-B4F6-BD5C31E5CE40}" type="pres">
      <dgm:prSet presAssocID="{7A6FA2A8-A0F0-4280-A435-8A243B6780DF}" presName="FiveNodes_5_text" presStyleLbl="node1" presStyleIdx="4" presStyleCnt="5">
        <dgm:presLayoutVars>
          <dgm:bulletEnabled val="1"/>
        </dgm:presLayoutVars>
      </dgm:prSet>
      <dgm:spPr/>
      <dgm:t>
        <a:bodyPr/>
        <a:lstStyle/>
        <a:p>
          <a:endParaRPr lang="en-GB"/>
        </a:p>
      </dgm:t>
    </dgm:pt>
  </dgm:ptLst>
  <dgm:cxnLst>
    <dgm:cxn modelId="{A7F86FC8-474A-4B9F-A0CC-EA96D28A1D03}" type="presOf" srcId="{7A6FA2A8-A0F0-4280-A435-8A243B6780DF}" destId="{8F868B59-2876-46DB-A60F-C9802CF4D84C}" srcOrd="0" destOrd="0" presId="urn:microsoft.com/office/officeart/2005/8/layout/vProcess5"/>
    <dgm:cxn modelId="{D7AEBFD2-5415-4473-9112-A42CFB2D12DA}" type="presOf" srcId="{045904C0-734F-4A75-B43A-C65C96069994}" destId="{D2B8242D-C3B9-41D9-B073-12F641F1065D}" srcOrd="1" destOrd="0" presId="urn:microsoft.com/office/officeart/2005/8/layout/vProcess5"/>
    <dgm:cxn modelId="{D66CE1D9-92B0-4D49-A538-773F4F6EA548}" type="presOf" srcId="{84A3CC6B-AC8E-4DCE-A1F4-735F7485699E}" destId="{C1DEDAE8-40D8-4A6E-8D77-70AE240A6A7F}" srcOrd="0" destOrd="0" presId="urn:microsoft.com/office/officeart/2005/8/layout/vProcess5"/>
    <dgm:cxn modelId="{22D57BDA-3DCB-4981-B9A8-5E31FAF1C2B0}" type="presOf" srcId="{D9573DBC-174B-42D5-8E3D-FD7B5482C07B}" destId="{A1A95807-8BD4-4E1A-8E6E-BC4957DA8716}" srcOrd="1" destOrd="0" presId="urn:microsoft.com/office/officeart/2005/8/layout/vProcess5"/>
    <dgm:cxn modelId="{1455DBE7-1498-4EC9-BBC3-34984DAB4EE9}" type="presOf" srcId="{DEC1C3E7-9EF0-4150-9592-9631613D4659}" destId="{339A21DE-8005-4560-B097-6A8CEBA81C5E}" srcOrd="0" destOrd="0" presId="urn:microsoft.com/office/officeart/2005/8/layout/vProcess5"/>
    <dgm:cxn modelId="{93249922-81A4-4E40-9B1C-56E9B0E50456}" type="presOf" srcId="{045904C0-734F-4A75-B43A-C65C96069994}" destId="{0A53ABDE-73FB-47A8-93BB-33BFD16FE5AE}" srcOrd="0" destOrd="0" presId="urn:microsoft.com/office/officeart/2005/8/layout/vProcess5"/>
    <dgm:cxn modelId="{148B7550-FAB1-4F61-8870-D8A384B76C50}" type="presOf" srcId="{980BE833-E14E-4EFE-A949-671AC5D79FC1}" destId="{9BF4705F-1096-428D-9745-545A9165ADB7}" srcOrd="0" destOrd="0" presId="urn:microsoft.com/office/officeart/2005/8/layout/vProcess5"/>
    <dgm:cxn modelId="{1F171317-4968-4D97-ABA4-BFB8963A931C}" type="presOf" srcId="{D60B9608-5CDE-4078-9EA4-443CF2028E83}" destId="{076E082D-DB83-413E-8754-BDF938576E41}" srcOrd="0" destOrd="0" presId="urn:microsoft.com/office/officeart/2005/8/layout/vProcess5"/>
    <dgm:cxn modelId="{41B4FDB1-318B-4976-9905-773904128D1A}" srcId="{7A6FA2A8-A0F0-4280-A435-8A243B6780DF}" destId="{8708932C-EC12-4A5D-A81C-86BD931577EB}" srcOrd="1" destOrd="0" parTransId="{6F3660B6-9F8B-4A97-993C-2BB6775C0DA7}" sibTransId="{EE60EDD5-B32A-4E2C-A349-22437EC5A3AA}"/>
    <dgm:cxn modelId="{D7ABDC22-4B80-46FA-84EC-123B9807E09F}" srcId="{7A6FA2A8-A0F0-4280-A435-8A243B6780DF}" destId="{1A4CE5D9-FD9C-44EE-9844-8026ED0EB78F}" srcOrd="4" destOrd="0" parTransId="{0AAA5E7F-5C10-4099-BA6D-8CCFCDE6BC3E}" sibTransId="{BAE55C76-C8EF-416A-8270-5B053B51A647}"/>
    <dgm:cxn modelId="{D883D7B0-550D-4EF5-9754-6332E80437ED}" srcId="{7A6FA2A8-A0F0-4280-A435-8A243B6780DF}" destId="{045904C0-734F-4A75-B43A-C65C96069994}" srcOrd="2" destOrd="0" parTransId="{4AFF59BF-45F8-415F-B0AD-2F29D31A5CC3}" sibTransId="{D60B9608-5CDE-4078-9EA4-443CF2028E83}"/>
    <dgm:cxn modelId="{4272A7A5-E81A-4E9D-8A80-B2A77307FFFA}" srcId="{7A6FA2A8-A0F0-4280-A435-8A243B6780DF}" destId="{980BE833-E14E-4EFE-A949-671AC5D79FC1}" srcOrd="0" destOrd="0" parTransId="{33A37E57-5425-4C3C-ABFD-C01BDD498B9C}" sibTransId="{DEC1C3E7-9EF0-4150-9592-9631613D4659}"/>
    <dgm:cxn modelId="{D76C1D30-317E-4792-B9F1-46B2F053697E}" srcId="{7A6FA2A8-A0F0-4280-A435-8A243B6780DF}" destId="{D9573DBC-174B-42D5-8E3D-FD7B5482C07B}" srcOrd="3" destOrd="0" parTransId="{C54379EA-A14E-4926-B1A2-1CDDBFFD23F3}" sibTransId="{84A3CC6B-AC8E-4DCE-A1F4-735F7485699E}"/>
    <dgm:cxn modelId="{CEF1C443-0ECC-4027-AA1B-5DA190B55802}" type="presOf" srcId="{8708932C-EC12-4A5D-A81C-86BD931577EB}" destId="{AF1D77AC-8D37-410C-802E-1EB8B8569BC5}" srcOrd="0" destOrd="0" presId="urn:microsoft.com/office/officeart/2005/8/layout/vProcess5"/>
    <dgm:cxn modelId="{EAF9173E-11DB-4F91-A6A5-C6FB2070B9D4}" type="presOf" srcId="{8708932C-EC12-4A5D-A81C-86BD931577EB}" destId="{B2BC0F3A-E050-4648-A286-FB6091A3A09B}" srcOrd="1" destOrd="0" presId="urn:microsoft.com/office/officeart/2005/8/layout/vProcess5"/>
    <dgm:cxn modelId="{028F50E9-C85F-401E-9722-E3D05076CBEE}" type="presOf" srcId="{1A4CE5D9-FD9C-44EE-9844-8026ED0EB78F}" destId="{5950A959-3549-4ABE-B4F6-BD5C31E5CE40}" srcOrd="1" destOrd="0" presId="urn:microsoft.com/office/officeart/2005/8/layout/vProcess5"/>
    <dgm:cxn modelId="{334DAA94-D326-48A9-A040-EF29F67F600E}" type="presOf" srcId="{D9573DBC-174B-42D5-8E3D-FD7B5482C07B}" destId="{32E6F967-BB73-4B2E-AE7A-86C739D8368D}" srcOrd="0" destOrd="0" presId="urn:microsoft.com/office/officeart/2005/8/layout/vProcess5"/>
    <dgm:cxn modelId="{7ABEFBBB-7966-4FC4-BBA2-27D7D1FEE6CD}" type="presOf" srcId="{980BE833-E14E-4EFE-A949-671AC5D79FC1}" destId="{922BD2E5-9207-4B69-9838-D4ED2E116FAF}" srcOrd="1" destOrd="0" presId="urn:microsoft.com/office/officeart/2005/8/layout/vProcess5"/>
    <dgm:cxn modelId="{6BB8F9E7-1488-41D0-830B-8DE59657FCD7}" type="presOf" srcId="{1A4CE5D9-FD9C-44EE-9844-8026ED0EB78F}" destId="{8888F27C-21D8-4F38-BAD9-A6A3D195D429}" srcOrd="0" destOrd="0" presId="urn:microsoft.com/office/officeart/2005/8/layout/vProcess5"/>
    <dgm:cxn modelId="{6579115E-56BC-4FA9-A0E5-F2F7F2C2207B}" type="presOf" srcId="{EE60EDD5-B32A-4E2C-A349-22437EC5A3AA}" destId="{E246CF86-5510-4A45-924A-4AE1F31638C0}" srcOrd="0" destOrd="0" presId="urn:microsoft.com/office/officeart/2005/8/layout/vProcess5"/>
    <dgm:cxn modelId="{760A7EFB-DDD1-4D33-AF67-FCAB228647FA}" type="presParOf" srcId="{8F868B59-2876-46DB-A60F-C9802CF4D84C}" destId="{BEB7CEE1-5FEE-4912-85C0-650E0F13AAB5}" srcOrd="0" destOrd="0" presId="urn:microsoft.com/office/officeart/2005/8/layout/vProcess5"/>
    <dgm:cxn modelId="{614F9374-AE68-4484-8920-F6C07B6615A0}" type="presParOf" srcId="{8F868B59-2876-46DB-A60F-C9802CF4D84C}" destId="{9BF4705F-1096-428D-9745-545A9165ADB7}" srcOrd="1" destOrd="0" presId="urn:microsoft.com/office/officeart/2005/8/layout/vProcess5"/>
    <dgm:cxn modelId="{EBCDF7B3-41ED-4A7F-AC6E-7A72BFF78776}" type="presParOf" srcId="{8F868B59-2876-46DB-A60F-C9802CF4D84C}" destId="{AF1D77AC-8D37-410C-802E-1EB8B8569BC5}" srcOrd="2" destOrd="0" presId="urn:microsoft.com/office/officeart/2005/8/layout/vProcess5"/>
    <dgm:cxn modelId="{EFFE2DD8-0246-4E81-9DD7-E770CC5F1DFE}" type="presParOf" srcId="{8F868B59-2876-46DB-A60F-C9802CF4D84C}" destId="{0A53ABDE-73FB-47A8-93BB-33BFD16FE5AE}" srcOrd="3" destOrd="0" presId="urn:microsoft.com/office/officeart/2005/8/layout/vProcess5"/>
    <dgm:cxn modelId="{27681E31-59EC-47A6-9F25-0DC24DBB2049}" type="presParOf" srcId="{8F868B59-2876-46DB-A60F-C9802CF4D84C}" destId="{32E6F967-BB73-4B2E-AE7A-86C739D8368D}" srcOrd="4" destOrd="0" presId="urn:microsoft.com/office/officeart/2005/8/layout/vProcess5"/>
    <dgm:cxn modelId="{8081128F-F771-41EE-9320-B33B604EC57A}" type="presParOf" srcId="{8F868B59-2876-46DB-A60F-C9802CF4D84C}" destId="{8888F27C-21D8-4F38-BAD9-A6A3D195D429}" srcOrd="5" destOrd="0" presId="urn:microsoft.com/office/officeart/2005/8/layout/vProcess5"/>
    <dgm:cxn modelId="{B4883133-040D-4012-80E1-26BDFECC039E}" type="presParOf" srcId="{8F868B59-2876-46DB-A60F-C9802CF4D84C}" destId="{339A21DE-8005-4560-B097-6A8CEBA81C5E}" srcOrd="6" destOrd="0" presId="urn:microsoft.com/office/officeart/2005/8/layout/vProcess5"/>
    <dgm:cxn modelId="{4E653946-F794-457A-BACB-1EC74F066A2F}" type="presParOf" srcId="{8F868B59-2876-46DB-A60F-C9802CF4D84C}" destId="{E246CF86-5510-4A45-924A-4AE1F31638C0}" srcOrd="7" destOrd="0" presId="urn:microsoft.com/office/officeart/2005/8/layout/vProcess5"/>
    <dgm:cxn modelId="{C4BCAA61-1A71-46E1-BCA3-5A3A30FE9EB1}" type="presParOf" srcId="{8F868B59-2876-46DB-A60F-C9802CF4D84C}" destId="{076E082D-DB83-413E-8754-BDF938576E41}" srcOrd="8" destOrd="0" presId="urn:microsoft.com/office/officeart/2005/8/layout/vProcess5"/>
    <dgm:cxn modelId="{06207FCA-419C-452C-9053-52CEB9869366}" type="presParOf" srcId="{8F868B59-2876-46DB-A60F-C9802CF4D84C}" destId="{C1DEDAE8-40D8-4A6E-8D77-70AE240A6A7F}" srcOrd="9" destOrd="0" presId="urn:microsoft.com/office/officeart/2005/8/layout/vProcess5"/>
    <dgm:cxn modelId="{640E77A2-B066-4CB7-AFC7-E1E5B428CB74}" type="presParOf" srcId="{8F868B59-2876-46DB-A60F-C9802CF4D84C}" destId="{922BD2E5-9207-4B69-9838-D4ED2E116FAF}" srcOrd="10" destOrd="0" presId="urn:microsoft.com/office/officeart/2005/8/layout/vProcess5"/>
    <dgm:cxn modelId="{B080FD03-9961-4107-A371-BB126ECE0141}" type="presParOf" srcId="{8F868B59-2876-46DB-A60F-C9802CF4D84C}" destId="{B2BC0F3A-E050-4648-A286-FB6091A3A09B}" srcOrd="11" destOrd="0" presId="urn:microsoft.com/office/officeart/2005/8/layout/vProcess5"/>
    <dgm:cxn modelId="{85547CA0-350B-48D7-98D9-2AD7589CB4F5}" type="presParOf" srcId="{8F868B59-2876-46DB-A60F-C9802CF4D84C}" destId="{D2B8242D-C3B9-41D9-B073-12F641F1065D}" srcOrd="12" destOrd="0" presId="urn:microsoft.com/office/officeart/2005/8/layout/vProcess5"/>
    <dgm:cxn modelId="{DD40612A-08E6-474C-9A9A-45E199DC3541}" type="presParOf" srcId="{8F868B59-2876-46DB-A60F-C9802CF4D84C}" destId="{A1A95807-8BD4-4E1A-8E6E-BC4957DA8716}" srcOrd="13" destOrd="0" presId="urn:microsoft.com/office/officeart/2005/8/layout/vProcess5"/>
    <dgm:cxn modelId="{6AB8D7BB-439A-4547-BCB3-D785B1A8249D}" type="presParOf" srcId="{8F868B59-2876-46DB-A60F-C9802CF4D84C}" destId="{5950A959-3549-4ABE-B4F6-BD5C31E5CE40}" srcOrd="14"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2E995D-73B8-426C-8224-90D50AA2FF20}">
      <dsp:nvSpPr>
        <dsp:cNvPr id="0" name=""/>
        <dsp:cNvSpPr/>
      </dsp:nvSpPr>
      <dsp:spPr>
        <a:xfrm rot="16200000">
          <a:off x="-1165465" y="2411792"/>
          <a:ext cx="3573704" cy="755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66729" bIns="0" numCol="1" spcCol="1270" anchor="t" anchorCtr="0">
          <a:noAutofit/>
        </a:bodyPr>
        <a:lstStyle/>
        <a:p>
          <a:pPr lvl="0" algn="r" defTabSz="2533650">
            <a:lnSpc>
              <a:spcPct val="90000"/>
            </a:lnSpc>
            <a:spcBef>
              <a:spcPct val="0"/>
            </a:spcBef>
            <a:spcAft>
              <a:spcPct val="35000"/>
            </a:spcAft>
          </a:pPr>
          <a:r>
            <a:rPr lang="en-GB" sz="5700" kern="1200" dirty="0" smtClean="0"/>
            <a:t>Puzzle</a:t>
          </a:r>
          <a:endParaRPr lang="en-GB" sz="5700" kern="1200" dirty="0"/>
        </a:p>
      </dsp:txBody>
      <dsp:txXfrm rot="16200000">
        <a:off x="-1165465" y="2411792"/>
        <a:ext cx="3573704" cy="755976"/>
      </dsp:txXfrm>
    </dsp:sp>
    <dsp:sp modelId="{33DB7C40-7CA0-41E8-B85F-C6BFB24C957C}">
      <dsp:nvSpPr>
        <dsp:cNvPr id="0" name=""/>
        <dsp:cNvSpPr/>
      </dsp:nvSpPr>
      <dsp:spPr>
        <a:xfrm>
          <a:off x="999375" y="1002928"/>
          <a:ext cx="7042387" cy="35737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666729" rIns="199136" bIns="199136" numCol="1" spcCol="1270" anchor="t" anchorCtr="0">
          <a:noAutofit/>
        </a:bodyPr>
        <a:lstStyle/>
        <a:p>
          <a:pPr marL="285750" lvl="1" indent="-285750" algn="l" defTabSz="1244600">
            <a:lnSpc>
              <a:spcPct val="100000"/>
            </a:lnSpc>
            <a:spcBef>
              <a:spcPct val="0"/>
            </a:spcBef>
            <a:spcAft>
              <a:spcPct val="15000"/>
            </a:spcAft>
            <a:buChar char="••"/>
          </a:pPr>
          <a:r>
            <a:rPr lang="en-GB" sz="2800" b="1" kern="1200" dirty="0" smtClean="0">
              <a:solidFill>
                <a:srgbClr val="FFFFFF"/>
              </a:solidFill>
              <a:latin typeface="+mn-lt"/>
            </a:rPr>
            <a:t>To conceptualize how </a:t>
          </a:r>
          <a:r>
            <a:rPr lang="en-GB" sz="2800" b="1" kern="1200" dirty="0" smtClean="0">
              <a:solidFill>
                <a:srgbClr val="FFCC00"/>
              </a:solidFill>
              <a:latin typeface="+mn-lt"/>
            </a:rPr>
            <a:t>‘green’ issues gather momentum and create pressures </a:t>
          </a:r>
          <a:r>
            <a:rPr lang="en-GB" sz="2800" b="1" kern="1200" dirty="0" smtClean="0">
              <a:solidFill>
                <a:srgbClr val="FFFFFF"/>
              </a:solidFill>
              <a:latin typeface="+mn-lt"/>
            </a:rPr>
            <a:t>that stimulate industry actors to reorient their regimes (e.g. by engaging in radical innovation): how is </a:t>
          </a:r>
          <a:r>
            <a:rPr lang="en-GB" sz="2800" b="1" kern="1200" dirty="0" smtClean="0">
              <a:solidFill>
                <a:srgbClr val="FFCC00"/>
              </a:solidFill>
              <a:latin typeface="+mn-lt"/>
            </a:rPr>
            <a:t>industry inertia </a:t>
          </a:r>
          <a:r>
            <a:rPr lang="en-GB" sz="2800" b="1" kern="1200" dirty="0" smtClean="0">
              <a:solidFill>
                <a:srgbClr val="FFFFFF"/>
              </a:solidFill>
              <a:latin typeface="+mn-lt"/>
            </a:rPr>
            <a:t>overcome?</a:t>
          </a:r>
          <a:endParaRPr lang="en-GB" sz="2800" b="1" i="0" kern="1200" dirty="0" smtClean="0">
            <a:solidFill>
              <a:srgbClr val="FFFFFF"/>
            </a:solidFill>
          </a:endParaRPr>
        </a:p>
      </dsp:txBody>
      <dsp:txXfrm>
        <a:off x="999375" y="1002928"/>
        <a:ext cx="7042387" cy="3573704"/>
      </dsp:txXfrm>
    </dsp:sp>
    <dsp:sp modelId="{3264628C-85B1-4CAC-883F-6454050A9FCC}">
      <dsp:nvSpPr>
        <dsp:cNvPr id="0" name=""/>
        <dsp:cNvSpPr/>
      </dsp:nvSpPr>
      <dsp:spPr>
        <a:xfrm>
          <a:off x="243399" y="5039"/>
          <a:ext cx="1511952" cy="1511952"/>
        </a:xfrm>
        <a:prstGeom prst="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900CA9-EB88-44B0-B48A-001DE7A09C9C}">
      <dsp:nvSpPr>
        <dsp:cNvPr id="0" name=""/>
        <dsp:cNvSpPr/>
      </dsp:nvSpPr>
      <dsp:spPr>
        <a:xfrm rot="16200000">
          <a:off x="-1428300" y="2126880"/>
          <a:ext cx="3369600" cy="47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19100" bIns="0" numCol="1" spcCol="1270" anchor="t" anchorCtr="0">
          <a:noAutofit/>
        </a:bodyPr>
        <a:lstStyle/>
        <a:p>
          <a:pPr lvl="0" algn="ctr" defTabSz="800100">
            <a:lnSpc>
              <a:spcPct val="90000"/>
            </a:lnSpc>
            <a:spcBef>
              <a:spcPct val="0"/>
            </a:spcBef>
            <a:spcAft>
              <a:spcPct val="35000"/>
            </a:spcAft>
          </a:pPr>
          <a:r>
            <a:rPr lang="en-GB" sz="1800" b="1" kern="1200" dirty="0" smtClean="0">
              <a:solidFill>
                <a:srgbClr val="FF9900"/>
              </a:solidFill>
            </a:rPr>
            <a:t>Second period (1990-2000)</a:t>
          </a:r>
          <a:endParaRPr lang="en-GB" sz="1800" b="1" kern="1200" dirty="0">
            <a:solidFill>
              <a:srgbClr val="FF9900"/>
            </a:solidFill>
          </a:endParaRPr>
        </a:p>
      </dsp:txBody>
      <dsp:txXfrm rot="16200000">
        <a:off x="-1428300" y="2126880"/>
        <a:ext cx="3369600" cy="475200"/>
      </dsp:txXfrm>
    </dsp:sp>
    <dsp:sp modelId="{640B6564-AF0B-4965-9E0F-750444F849FD}">
      <dsp:nvSpPr>
        <dsp:cNvPr id="0" name=""/>
        <dsp:cNvSpPr/>
      </dsp:nvSpPr>
      <dsp:spPr>
        <a:xfrm>
          <a:off x="494100" y="679680"/>
          <a:ext cx="2367000" cy="33696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 tIns="419100" rIns="7112" bIns="7112" numCol="1" spcCol="1270" anchor="t" anchorCtr="0">
          <a:noAutofit/>
        </a:bodyPr>
        <a:lstStyle/>
        <a:p>
          <a:pPr marL="57150" lvl="1" indent="-57150" algn="l" defTabSz="44450">
            <a:lnSpc>
              <a:spcPct val="90000"/>
            </a:lnSpc>
            <a:spcBef>
              <a:spcPct val="0"/>
            </a:spcBef>
            <a:spcAft>
              <a:spcPct val="15000"/>
            </a:spcAft>
            <a:buChar char="••"/>
          </a:pPr>
          <a:r>
            <a:rPr lang="en-GB" sz="100" i="1" kern="1200" dirty="0" smtClean="0">
              <a:solidFill>
                <a:schemeClr val="accent1"/>
              </a:solidFill>
            </a:rPr>
            <a:t>A</a:t>
          </a:r>
          <a:br>
            <a:rPr lang="en-GB" sz="100" i="1" kern="1200" dirty="0" smtClean="0">
              <a:solidFill>
                <a:schemeClr val="accent1"/>
              </a:solidFill>
            </a:rPr>
          </a:br>
          <a:r>
            <a:rPr lang="en-GB" sz="2000" i="1" kern="1200" dirty="0" smtClean="0">
              <a:solidFill>
                <a:srgbClr val="FFFFFF"/>
              </a:solidFill>
            </a:rPr>
            <a:t>How to move beyond compliance?</a:t>
          </a:r>
          <a:br>
            <a:rPr lang="en-GB" sz="2000" i="1" kern="1200" dirty="0" smtClean="0">
              <a:solidFill>
                <a:srgbClr val="FFFFFF"/>
              </a:solidFill>
            </a:rPr>
          </a:br>
          <a:r>
            <a:rPr lang="en-GB" sz="2000" i="1" kern="1200" dirty="0" smtClean="0">
              <a:solidFill>
                <a:schemeClr val="accent1"/>
              </a:solidFill>
            </a:rPr>
            <a:t/>
          </a:r>
          <a:br>
            <a:rPr lang="en-GB" sz="2000" i="1" kern="1200" dirty="0" smtClean="0">
              <a:solidFill>
                <a:schemeClr val="accent1"/>
              </a:solidFill>
            </a:rPr>
          </a:br>
          <a:r>
            <a:rPr lang="en-GB" sz="2000" i="1" kern="1200" dirty="0" smtClean="0">
              <a:solidFill>
                <a:srgbClr val="FFFFFF"/>
              </a:solidFill>
            </a:rPr>
            <a:t>a) Determinants of corporate greening;</a:t>
          </a:r>
          <a:br>
            <a:rPr lang="en-GB" sz="2000" i="1" kern="1200" dirty="0" smtClean="0">
              <a:solidFill>
                <a:srgbClr val="FFFFFF"/>
              </a:solidFill>
            </a:rPr>
          </a:br>
          <a:r>
            <a:rPr lang="en-GB" sz="2000" i="1" kern="1200" dirty="0" smtClean="0">
              <a:solidFill>
                <a:srgbClr val="FFFFFF"/>
              </a:solidFill>
            </a:rPr>
            <a:t/>
          </a:r>
          <a:br>
            <a:rPr lang="en-GB" sz="2000" i="1" kern="1200" dirty="0" smtClean="0">
              <a:solidFill>
                <a:srgbClr val="FFFFFF"/>
              </a:solidFill>
            </a:rPr>
          </a:br>
          <a:r>
            <a:rPr lang="en-GB" sz="2000" i="1" kern="1200" dirty="0" smtClean="0">
              <a:solidFill>
                <a:srgbClr val="FFFFFF"/>
              </a:solidFill>
            </a:rPr>
            <a:t>b) Phase models of corporate greening.</a:t>
          </a:r>
          <a:endParaRPr lang="en-GB" sz="2000" i="1" kern="1200" dirty="0">
            <a:solidFill>
              <a:schemeClr val="accent1"/>
            </a:solidFill>
          </a:endParaRPr>
        </a:p>
      </dsp:txBody>
      <dsp:txXfrm>
        <a:off x="494100" y="679680"/>
        <a:ext cx="2367000" cy="3369600"/>
      </dsp:txXfrm>
    </dsp:sp>
    <dsp:sp modelId="{21992794-2C11-4B11-8F4A-2D8F98061AEC}">
      <dsp:nvSpPr>
        <dsp:cNvPr id="0" name=""/>
        <dsp:cNvSpPr/>
      </dsp:nvSpPr>
      <dsp:spPr>
        <a:xfrm>
          <a:off x="237202" y="270719"/>
          <a:ext cx="513795" cy="513795"/>
        </a:xfrm>
        <a:prstGeom prst="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682CB1-91DB-42A6-92D9-2AB00BB61966}">
      <dsp:nvSpPr>
        <dsp:cNvPr id="0" name=""/>
        <dsp:cNvSpPr/>
      </dsp:nvSpPr>
      <dsp:spPr>
        <a:xfrm rot="16200000">
          <a:off x="-1428300" y="2127966"/>
          <a:ext cx="3369600" cy="47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19100" bIns="0" numCol="1" spcCol="1270" anchor="t" anchorCtr="0">
          <a:noAutofit/>
        </a:bodyPr>
        <a:lstStyle/>
        <a:p>
          <a:pPr lvl="0" algn="ctr" defTabSz="889000">
            <a:lnSpc>
              <a:spcPct val="90000"/>
            </a:lnSpc>
            <a:spcBef>
              <a:spcPct val="0"/>
            </a:spcBef>
            <a:spcAft>
              <a:spcPct val="35000"/>
            </a:spcAft>
          </a:pPr>
          <a:r>
            <a:rPr lang="en-GB" sz="2000" b="1" kern="1200" dirty="0" smtClean="0"/>
            <a:t>Third period (2000-2010)</a:t>
          </a:r>
          <a:endParaRPr lang="en-GB" sz="2000" b="1" kern="1200" dirty="0"/>
        </a:p>
      </dsp:txBody>
      <dsp:txXfrm rot="16200000">
        <a:off x="-1428300" y="2127966"/>
        <a:ext cx="3369600" cy="475200"/>
      </dsp:txXfrm>
    </dsp:sp>
    <dsp:sp modelId="{818B5FDA-4986-4A22-8259-1D6C2C6141E8}">
      <dsp:nvSpPr>
        <dsp:cNvPr id="0" name=""/>
        <dsp:cNvSpPr/>
      </dsp:nvSpPr>
      <dsp:spPr>
        <a:xfrm>
          <a:off x="494100" y="680766"/>
          <a:ext cx="2367000" cy="33696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419100" rIns="142240" bIns="142240" numCol="1" spcCol="1270" anchor="t" anchorCtr="0">
          <a:noAutofit/>
        </a:bodyPr>
        <a:lstStyle/>
        <a:p>
          <a:pPr marL="228600" lvl="1" indent="-228600" algn="l" defTabSz="889000">
            <a:lnSpc>
              <a:spcPct val="90000"/>
            </a:lnSpc>
            <a:spcBef>
              <a:spcPct val="0"/>
            </a:spcBef>
            <a:spcAft>
              <a:spcPct val="15000"/>
            </a:spcAft>
            <a:buChar char="••"/>
          </a:pPr>
          <a:r>
            <a:rPr lang="en-GB" sz="2000" i="1" kern="1200" dirty="0" smtClean="0">
              <a:solidFill>
                <a:srgbClr val="FFFFFF"/>
              </a:solidFill>
            </a:rPr>
            <a:t>Broader multi-dimensional understandings:</a:t>
          </a:r>
          <a:br>
            <a:rPr lang="en-GB" sz="2000" i="1" kern="1200" dirty="0" smtClean="0">
              <a:solidFill>
                <a:srgbClr val="FFFFFF"/>
              </a:solidFill>
            </a:rPr>
          </a:br>
          <a:r>
            <a:rPr lang="en-GB" sz="2000" i="1" kern="1200" dirty="0" smtClean="0">
              <a:solidFill>
                <a:srgbClr val="FFFFFF"/>
              </a:solidFill>
            </a:rPr>
            <a:t/>
          </a:r>
          <a:br>
            <a:rPr lang="en-GB" sz="2000" i="1" kern="1200" dirty="0" smtClean="0">
              <a:solidFill>
                <a:srgbClr val="FFFFFF"/>
              </a:solidFill>
            </a:rPr>
          </a:br>
          <a:r>
            <a:rPr lang="en-GB" sz="2000" i="1" kern="1200" dirty="0" smtClean="0">
              <a:solidFill>
                <a:srgbClr val="FFFFFF"/>
              </a:solidFill>
            </a:rPr>
            <a:t>Blend of social and technical elements is distinctive for environmental issues. </a:t>
          </a:r>
          <a:endParaRPr lang="en-GB" sz="2000" i="1" kern="1200" dirty="0">
            <a:solidFill>
              <a:srgbClr val="FFFFFF"/>
            </a:solidFill>
          </a:endParaRPr>
        </a:p>
      </dsp:txBody>
      <dsp:txXfrm>
        <a:off x="494100" y="680766"/>
        <a:ext cx="2367000" cy="3369600"/>
      </dsp:txXfrm>
    </dsp:sp>
    <dsp:sp modelId="{7CEB80B4-AF6A-4A32-9819-7D39EC159E9F}">
      <dsp:nvSpPr>
        <dsp:cNvPr id="0" name=""/>
        <dsp:cNvSpPr/>
      </dsp:nvSpPr>
      <dsp:spPr>
        <a:xfrm>
          <a:off x="235030" y="269633"/>
          <a:ext cx="518139" cy="518139"/>
        </a:xfrm>
        <a:prstGeom prst="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682CB1-91DB-42A6-92D9-2AB00BB61966}">
      <dsp:nvSpPr>
        <dsp:cNvPr id="0" name=""/>
        <dsp:cNvSpPr/>
      </dsp:nvSpPr>
      <dsp:spPr>
        <a:xfrm rot="16200000">
          <a:off x="-1428300" y="2129703"/>
          <a:ext cx="3369600" cy="47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19100" bIns="0" numCol="1" spcCol="1270" anchor="t" anchorCtr="0">
          <a:noAutofit/>
        </a:bodyPr>
        <a:lstStyle/>
        <a:p>
          <a:pPr lvl="0" algn="ctr" defTabSz="844550">
            <a:lnSpc>
              <a:spcPct val="90000"/>
            </a:lnSpc>
            <a:spcBef>
              <a:spcPct val="0"/>
            </a:spcBef>
            <a:spcAft>
              <a:spcPct val="35000"/>
            </a:spcAft>
          </a:pPr>
          <a:r>
            <a:rPr lang="en-GB" sz="1900" b="1" kern="1200" dirty="0" smtClean="0"/>
            <a:t>First period (1960s-1990)</a:t>
          </a:r>
          <a:endParaRPr lang="en-GB" sz="1900" b="1" kern="1200" dirty="0"/>
        </a:p>
      </dsp:txBody>
      <dsp:txXfrm rot="16200000">
        <a:off x="-1428300" y="2129703"/>
        <a:ext cx="3369600" cy="475200"/>
      </dsp:txXfrm>
    </dsp:sp>
    <dsp:sp modelId="{818B5FDA-4986-4A22-8259-1D6C2C6141E8}">
      <dsp:nvSpPr>
        <dsp:cNvPr id="0" name=""/>
        <dsp:cNvSpPr/>
      </dsp:nvSpPr>
      <dsp:spPr>
        <a:xfrm>
          <a:off x="494100" y="682503"/>
          <a:ext cx="2367000" cy="33696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419100" rIns="142240" bIns="142240" numCol="1" spcCol="1270" anchor="t" anchorCtr="0">
          <a:noAutofit/>
        </a:bodyPr>
        <a:lstStyle/>
        <a:p>
          <a:pPr marL="228600" lvl="1" indent="-228600" algn="l" defTabSz="889000">
            <a:lnSpc>
              <a:spcPct val="100000"/>
            </a:lnSpc>
            <a:spcBef>
              <a:spcPct val="0"/>
            </a:spcBef>
            <a:spcAft>
              <a:spcPct val="15000"/>
            </a:spcAft>
            <a:buChar char="••"/>
          </a:pPr>
          <a:r>
            <a:rPr lang="en-GB" sz="2000" b="0" i="1" kern="1200" dirty="0" smtClean="0">
              <a:solidFill>
                <a:srgbClr val="FFFFFF"/>
              </a:solidFill>
            </a:rPr>
            <a:t>Environmental regulations seen as additional costs to business: </a:t>
          </a:r>
          <a:br>
            <a:rPr lang="en-GB" sz="2000" b="0" i="1" kern="1200" dirty="0" smtClean="0">
              <a:solidFill>
                <a:srgbClr val="FFFFFF"/>
              </a:solidFill>
            </a:rPr>
          </a:br>
          <a:r>
            <a:rPr lang="en-GB" sz="2000" b="0" i="1" kern="1200" dirty="0" smtClean="0">
              <a:solidFill>
                <a:srgbClr val="FFFFFF"/>
              </a:solidFill>
            </a:rPr>
            <a:t/>
          </a:r>
          <a:br>
            <a:rPr lang="en-GB" sz="2000" b="0" i="1" kern="1200" dirty="0" smtClean="0">
              <a:solidFill>
                <a:srgbClr val="FFFFFF"/>
              </a:solidFill>
            </a:rPr>
          </a:br>
          <a:r>
            <a:rPr lang="en-GB" sz="2000" b="0" i="1" kern="1200" dirty="0" smtClean="0">
              <a:solidFill>
                <a:srgbClr val="FFFFFF"/>
              </a:solidFill>
            </a:rPr>
            <a:t>‘Resistant adaptation’  (compliance) strategies.</a:t>
          </a:r>
          <a:endParaRPr lang="en-GB" sz="2000" b="0" i="1" kern="1200" dirty="0">
            <a:solidFill>
              <a:srgbClr val="FFFFFF"/>
            </a:solidFill>
          </a:endParaRPr>
        </a:p>
      </dsp:txBody>
      <dsp:txXfrm>
        <a:off x="494100" y="682503"/>
        <a:ext cx="2367000" cy="3369600"/>
      </dsp:txXfrm>
    </dsp:sp>
    <dsp:sp modelId="{7CEB80B4-AF6A-4A32-9819-7D39EC159E9F}">
      <dsp:nvSpPr>
        <dsp:cNvPr id="0" name=""/>
        <dsp:cNvSpPr/>
      </dsp:nvSpPr>
      <dsp:spPr>
        <a:xfrm>
          <a:off x="231556" y="267896"/>
          <a:ext cx="525086" cy="525086"/>
        </a:xfrm>
        <a:prstGeom prst="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F4705F-1096-428D-9745-545A9165ADB7}">
      <dsp:nvSpPr>
        <dsp:cNvPr id="0" name=""/>
        <dsp:cNvSpPr/>
      </dsp:nvSpPr>
      <dsp:spPr>
        <a:xfrm>
          <a:off x="0" y="0"/>
          <a:ext cx="6930890" cy="5915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i="1" kern="1200" dirty="0" smtClean="0">
              <a:solidFill>
                <a:srgbClr val="DDDDDD"/>
              </a:solidFill>
            </a:rPr>
            <a:t>Phase 1</a:t>
          </a:r>
          <a:r>
            <a:rPr lang="en-GB" sz="1600" kern="1200" dirty="0" smtClean="0">
              <a:solidFill>
                <a:srgbClr val="DDDDDD"/>
              </a:solidFill>
            </a:rPr>
            <a:t/>
          </a:r>
          <a:br>
            <a:rPr lang="en-GB" sz="1600" kern="1200" dirty="0" smtClean="0">
              <a:solidFill>
                <a:srgbClr val="DDDDDD"/>
              </a:solidFill>
            </a:rPr>
          </a:br>
          <a:r>
            <a:rPr lang="en-GB" sz="1600" b="1" kern="1200" dirty="0" smtClean="0">
              <a:solidFill>
                <a:srgbClr val="FFFFFF"/>
              </a:solidFill>
            </a:rPr>
            <a:t>Problem definition and framing struggles</a:t>
          </a:r>
          <a:endParaRPr lang="en-GB" sz="1600" b="1" kern="1200" dirty="0">
            <a:solidFill>
              <a:srgbClr val="FFFFFF"/>
            </a:solidFill>
          </a:endParaRPr>
        </a:p>
      </dsp:txBody>
      <dsp:txXfrm>
        <a:off x="0" y="0"/>
        <a:ext cx="6258051" cy="591506"/>
      </dsp:txXfrm>
    </dsp:sp>
    <dsp:sp modelId="{AF1D77AC-8D37-410C-802E-1EB8B8569BC5}">
      <dsp:nvSpPr>
        <dsp:cNvPr id="0" name=""/>
        <dsp:cNvSpPr/>
      </dsp:nvSpPr>
      <dsp:spPr>
        <a:xfrm>
          <a:off x="517566" y="673660"/>
          <a:ext cx="6930890" cy="5915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i="1" kern="1200" dirty="0" smtClean="0">
              <a:solidFill>
                <a:srgbClr val="DDDDDD"/>
              </a:solidFill>
            </a:rPr>
            <a:t>Phase 2</a:t>
          </a:r>
          <a:r>
            <a:rPr lang="en-GB" sz="1600" kern="1200" dirty="0" smtClean="0">
              <a:solidFill>
                <a:srgbClr val="DDDDDD"/>
              </a:solidFill>
            </a:rPr>
            <a:t/>
          </a:r>
          <a:br>
            <a:rPr lang="en-GB" sz="1600" kern="1200" dirty="0" smtClean="0">
              <a:solidFill>
                <a:srgbClr val="DDDDDD"/>
              </a:solidFill>
            </a:rPr>
          </a:br>
          <a:r>
            <a:rPr lang="en-GB" sz="1600" b="1" kern="1200" dirty="0" smtClean="0">
              <a:solidFill>
                <a:srgbClr val="FFFFFF"/>
              </a:solidFill>
            </a:rPr>
            <a:t>Rising public concerns and defensive industry responses</a:t>
          </a:r>
          <a:endParaRPr lang="en-GB" sz="1600" b="1" kern="1200" dirty="0">
            <a:solidFill>
              <a:srgbClr val="FFFFFF"/>
            </a:solidFill>
          </a:endParaRPr>
        </a:p>
      </dsp:txBody>
      <dsp:txXfrm>
        <a:off x="517566" y="673660"/>
        <a:ext cx="6028844" cy="591506"/>
      </dsp:txXfrm>
    </dsp:sp>
    <dsp:sp modelId="{0A53ABDE-73FB-47A8-93BB-33BFD16FE5AE}">
      <dsp:nvSpPr>
        <dsp:cNvPr id="0" name=""/>
        <dsp:cNvSpPr/>
      </dsp:nvSpPr>
      <dsp:spPr>
        <a:xfrm>
          <a:off x="1035132" y="1347320"/>
          <a:ext cx="6930890" cy="5915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i="1" kern="1200" dirty="0" smtClean="0">
              <a:solidFill>
                <a:srgbClr val="DDDDDD"/>
              </a:solidFill>
            </a:rPr>
            <a:t>Phase 3</a:t>
          </a:r>
          <a:r>
            <a:rPr lang="en-GB" sz="1600" kern="1200" dirty="0" smtClean="0">
              <a:solidFill>
                <a:srgbClr val="DDDDDD"/>
              </a:solidFill>
            </a:rPr>
            <a:t/>
          </a:r>
          <a:br>
            <a:rPr lang="en-GB" sz="1600" kern="1200" dirty="0" smtClean="0">
              <a:solidFill>
                <a:srgbClr val="DDDDDD"/>
              </a:solidFill>
            </a:rPr>
          </a:br>
          <a:r>
            <a:rPr lang="en-GB" sz="1600" b="1" kern="1200" dirty="0" smtClean="0">
              <a:solidFill>
                <a:srgbClr val="FFFFFF"/>
              </a:solidFill>
            </a:rPr>
            <a:t>Political debates and defensive hedging</a:t>
          </a:r>
        </a:p>
      </dsp:txBody>
      <dsp:txXfrm>
        <a:off x="1035132" y="1347320"/>
        <a:ext cx="6028844" cy="591506"/>
      </dsp:txXfrm>
    </dsp:sp>
    <dsp:sp modelId="{32E6F967-BB73-4B2E-AE7A-86C739D8368D}">
      <dsp:nvSpPr>
        <dsp:cNvPr id="0" name=""/>
        <dsp:cNvSpPr/>
      </dsp:nvSpPr>
      <dsp:spPr>
        <a:xfrm>
          <a:off x="1552699" y="2020980"/>
          <a:ext cx="6930890" cy="5915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i="1" kern="1200" dirty="0" smtClean="0">
              <a:solidFill>
                <a:srgbClr val="DDDDDD"/>
              </a:solidFill>
            </a:rPr>
            <a:t>Phase 4</a:t>
          </a:r>
          <a:r>
            <a:rPr lang="en-GB" sz="1600" kern="1200" dirty="0" smtClean="0">
              <a:solidFill>
                <a:srgbClr val="DDDDDD"/>
              </a:solidFill>
            </a:rPr>
            <a:t/>
          </a:r>
          <a:br>
            <a:rPr lang="en-GB" sz="1600" kern="1200" dirty="0" smtClean="0">
              <a:solidFill>
                <a:srgbClr val="DDDDDD"/>
              </a:solidFill>
            </a:rPr>
          </a:br>
          <a:r>
            <a:rPr lang="en-GB" sz="1600" b="1" kern="1200" dirty="0" smtClean="0">
              <a:solidFill>
                <a:srgbClr val="FFFFFF"/>
              </a:solidFill>
            </a:rPr>
            <a:t>Political regulations and diversification</a:t>
          </a:r>
        </a:p>
      </dsp:txBody>
      <dsp:txXfrm>
        <a:off x="1552699" y="2020980"/>
        <a:ext cx="6028844" cy="591506"/>
      </dsp:txXfrm>
    </dsp:sp>
    <dsp:sp modelId="{8888F27C-21D8-4F38-BAD9-A6A3D195D429}">
      <dsp:nvSpPr>
        <dsp:cNvPr id="0" name=""/>
        <dsp:cNvSpPr/>
      </dsp:nvSpPr>
      <dsp:spPr>
        <a:xfrm>
          <a:off x="2070265" y="2694640"/>
          <a:ext cx="6930890" cy="5915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i="1" kern="1200" dirty="0" smtClean="0">
              <a:solidFill>
                <a:srgbClr val="DDDDDD"/>
              </a:solidFill>
            </a:rPr>
            <a:t>Phase 5</a:t>
          </a:r>
          <a:r>
            <a:rPr lang="en-GB" sz="1600" kern="1200" dirty="0" smtClean="0">
              <a:solidFill>
                <a:srgbClr val="DDDDDD"/>
              </a:solidFill>
            </a:rPr>
            <a:t/>
          </a:r>
          <a:br>
            <a:rPr lang="en-GB" sz="1600" kern="1200" dirty="0" smtClean="0">
              <a:solidFill>
                <a:srgbClr val="DDDDDD"/>
              </a:solidFill>
            </a:rPr>
          </a:br>
          <a:r>
            <a:rPr lang="en-GB" sz="1600" b="1" kern="1200" dirty="0" smtClean="0">
              <a:solidFill>
                <a:srgbClr val="FFFFFF"/>
              </a:solidFill>
            </a:rPr>
            <a:t>Spillovers to task environment and strategic reorientation</a:t>
          </a:r>
        </a:p>
      </dsp:txBody>
      <dsp:txXfrm>
        <a:off x="2070265" y="2694640"/>
        <a:ext cx="6028844" cy="591506"/>
      </dsp:txXfrm>
    </dsp:sp>
    <dsp:sp modelId="{339A21DE-8005-4560-B097-6A8CEBA81C5E}">
      <dsp:nvSpPr>
        <dsp:cNvPr id="0" name=""/>
        <dsp:cNvSpPr/>
      </dsp:nvSpPr>
      <dsp:spPr>
        <a:xfrm>
          <a:off x="6546410" y="432128"/>
          <a:ext cx="384479" cy="38447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GB" sz="1600" kern="1200">
            <a:solidFill>
              <a:srgbClr val="DDDDDD"/>
            </a:solidFill>
          </a:endParaRPr>
        </a:p>
      </dsp:txBody>
      <dsp:txXfrm>
        <a:off x="6546410" y="432128"/>
        <a:ext cx="384479" cy="384479"/>
      </dsp:txXfrm>
    </dsp:sp>
    <dsp:sp modelId="{E246CF86-5510-4A45-924A-4AE1F31638C0}">
      <dsp:nvSpPr>
        <dsp:cNvPr id="0" name=""/>
        <dsp:cNvSpPr/>
      </dsp:nvSpPr>
      <dsp:spPr>
        <a:xfrm>
          <a:off x="7063977" y="1105788"/>
          <a:ext cx="384479" cy="38447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GB" sz="1600" kern="1200">
            <a:solidFill>
              <a:srgbClr val="DDDDDD"/>
            </a:solidFill>
          </a:endParaRPr>
        </a:p>
      </dsp:txBody>
      <dsp:txXfrm>
        <a:off x="7063977" y="1105788"/>
        <a:ext cx="384479" cy="384479"/>
      </dsp:txXfrm>
    </dsp:sp>
    <dsp:sp modelId="{076E082D-DB83-413E-8754-BDF938576E41}">
      <dsp:nvSpPr>
        <dsp:cNvPr id="0" name=""/>
        <dsp:cNvSpPr/>
      </dsp:nvSpPr>
      <dsp:spPr>
        <a:xfrm>
          <a:off x="7581543" y="1769590"/>
          <a:ext cx="384479" cy="38447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GB" sz="1600" kern="1200">
            <a:solidFill>
              <a:srgbClr val="DDDDDD"/>
            </a:solidFill>
          </a:endParaRPr>
        </a:p>
      </dsp:txBody>
      <dsp:txXfrm>
        <a:off x="7581543" y="1769590"/>
        <a:ext cx="384479" cy="384479"/>
      </dsp:txXfrm>
    </dsp:sp>
    <dsp:sp modelId="{C1DEDAE8-40D8-4A6E-8D77-70AE240A6A7F}">
      <dsp:nvSpPr>
        <dsp:cNvPr id="0" name=""/>
        <dsp:cNvSpPr/>
      </dsp:nvSpPr>
      <dsp:spPr>
        <a:xfrm>
          <a:off x="8099110" y="2449822"/>
          <a:ext cx="384479" cy="38447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GB" sz="1600" kern="1200">
            <a:solidFill>
              <a:srgbClr val="DDDDDD"/>
            </a:solidFill>
          </a:endParaRPr>
        </a:p>
      </dsp:txBody>
      <dsp:txXfrm>
        <a:off x="8099110" y="2449822"/>
        <a:ext cx="384479" cy="384479"/>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Arial" charset="0"/>
              </a:defRPr>
            </a:lvl1pPr>
          </a:lstStyle>
          <a:p>
            <a:endParaRPr lang="en-GB" dirty="0"/>
          </a:p>
        </p:txBody>
      </p:sp>
      <p:sp>
        <p:nvSpPr>
          <p:cNvPr id="245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Arial" charset="0"/>
              </a:defRPr>
            </a:lvl1pPr>
          </a:lstStyle>
          <a:p>
            <a:endParaRPr lang="en-GB" dirty="0"/>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45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45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Arial" charset="0"/>
              </a:defRPr>
            </a:lvl1pPr>
          </a:lstStyle>
          <a:p>
            <a:endParaRPr lang="en-GB" dirty="0"/>
          </a:p>
        </p:txBody>
      </p:sp>
      <p:sp>
        <p:nvSpPr>
          <p:cNvPr id="245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solidFill>
                  <a:schemeClr val="tx1"/>
                </a:solidFill>
                <a:latin typeface="Arial" charset="0"/>
              </a:defRPr>
            </a:lvl1pPr>
          </a:lstStyle>
          <a:p>
            <a:fld id="{590E8827-B0B4-4132-A40A-ACF1DA88BDB5}" type="slidenum">
              <a:rPr lang="en-GB"/>
              <a:pPr/>
              <a:t>‹nº›</a:t>
            </a:fld>
            <a:endParaRPr lang="en-GB"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3" name="Rectangle 3"/>
          <p:cNvSpPr>
            <a:spLocks noGrp="1" noChangeArrowheads="1"/>
          </p:cNvSpPr>
          <p:nvPr>
            <p:ph type="ctrTitle"/>
          </p:nvPr>
        </p:nvSpPr>
        <p:spPr>
          <a:xfrm>
            <a:off x="515938" y="295275"/>
            <a:ext cx="6265862" cy="1000125"/>
          </a:xfrm>
        </p:spPr>
        <p:txBody>
          <a:bodyPr/>
          <a:lstStyle>
            <a:lvl1pPr>
              <a:defRPr>
                <a:solidFill>
                  <a:srgbClr val="FFFFFF"/>
                </a:solidFill>
              </a:defRPr>
            </a:lvl1pPr>
          </a:lstStyle>
          <a:p>
            <a:r>
              <a:rPr lang="en-US" altLang="en-GB" smtClean="0"/>
              <a:t>Click to edit Master title style</a:t>
            </a:r>
            <a:endParaRPr lang="en-GB" altLang="en-GB"/>
          </a:p>
        </p:txBody>
      </p:sp>
      <p:sp>
        <p:nvSpPr>
          <p:cNvPr id="5124" name="Rectangle 4"/>
          <p:cNvSpPr>
            <a:spLocks noGrp="1" noChangeArrowheads="1"/>
          </p:cNvSpPr>
          <p:nvPr>
            <p:ph type="subTitle" idx="1"/>
          </p:nvPr>
        </p:nvSpPr>
        <p:spPr>
          <a:xfrm>
            <a:off x="552450" y="1871663"/>
            <a:ext cx="8286750" cy="360362"/>
          </a:xfrm>
        </p:spPr>
        <p:txBody>
          <a:bodyPr/>
          <a:lstStyle>
            <a:lvl1pPr marL="0" indent="0">
              <a:buFontTx/>
              <a:buNone/>
              <a:defRPr b="1">
                <a:solidFill>
                  <a:srgbClr val="FFCC00"/>
                </a:solidFill>
              </a:defRPr>
            </a:lvl1pPr>
          </a:lstStyle>
          <a:p>
            <a:r>
              <a:rPr lang="en-US" altLang="en-GB" smtClean="0"/>
              <a:t>Click to edit Master subtitle style</a:t>
            </a:r>
            <a:endParaRPr lang="en-US" altLang="en-GB"/>
          </a:p>
        </p:txBody>
      </p:sp>
      <p:sp>
        <p:nvSpPr>
          <p:cNvPr id="5125" name="Line 5"/>
          <p:cNvSpPr>
            <a:spLocks noChangeShapeType="1"/>
          </p:cNvSpPr>
          <p:nvPr/>
        </p:nvSpPr>
        <p:spPr bwMode="auto">
          <a:xfrm>
            <a:off x="0" y="1295400"/>
            <a:ext cx="9144000" cy="0"/>
          </a:xfrm>
          <a:prstGeom prst="line">
            <a:avLst/>
          </a:prstGeom>
          <a:noFill/>
          <a:ln w="17526">
            <a:solidFill>
              <a:srgbClr val="C0C0C0"/>
            </a:solidFill>
            <a:round/>
            <a:headEnd/>
            <a:tailEnd/>
          </a:ln>
          <a:effectLst/>
        </p:spPr>
        <p:txBody>
          <a:bodyPr wrap="none" anchor="ctr"/>
          <a:lstStyle/>
          <a:p>
            <a:endParaRPr lang="en-GB" dirty="0"/>
          </a:p>
        </p:txBody>
      </p:sp>
      <p:sp>
        <p:nvSpPr>
          <p:cNvPr id="5127" name="Rectangle 7"/>
          <p:cNvSpPr>
            <a:spLocks noChangeArrowheads="1"/>
          </p:cNvSpPr>
          <p:nvPr/>
        </p:nvSpPr>
        <p:spPr bwMode="auto">
          <a:xfrm>
            <a:off x="7308850" y="6165850"/>
            <a:ext cx="1512888" cy="360363"/>
          </a:xfrm>
          <a:prstGeom prst="rect">
            <a:avLst/>
          </a:prstGeom>
          <a:noFill/>
          <a:ln w="9525">
            <a:noFill/>
            <a:miter lim="800000"/>
            <a:headEnd/>
            <a:tailEnd/>
          </a:ln>
          <a:effectLst/>
        </p:spPr>
        <p:txBody>
          <a:bodyPr lIns="0" tIns="0" rIns="0" bIns="0"/>
          <a:lstStyle/>
          <a:p>
            <a:pPr algn="r">
              <a:spcBef>
                <a:spcPct val="0"/>
              </a:spcBef>
            </a:pPr>
            <a:endParaRPr lang="en-GB" altLang="en-GB" sz="1200" dirty="0">
              <a:solidFill>
                <a:schemeClr val="accent1"/>
              </a:solidFill>
              <a:latin typeface="Arial" charset="0"/>
            </a:endParaRPr>
          </a:p>
        </p:txBody>
      </p:sp>
      <p:sp>
        <p:nvSpPr>
          <p:cNvPr id="5132" name="Rectangle 12"/>
          <p:cNvSpPr>
            <a:spLocks noGrp="1" noChangeArrowheads="1"/>
          </p:cNvSpPr>
          <p:nvPr>
            <p:ph type="sldNum" sz="quarter" idx="4"/>
          </p:nvPr>
        </p:nvSpPr>
        <p:spPr>
          <a:xfrm>
            <a:off x="8675687" y="6426200"/>
            <a:ext cx="468313" cy="431800"/>
          </a:xfrm>
        </p:spPr>
        <p:txBody>
          <a:bodyPr/>
          <a:lstStyle>
            <a:lvl1pPr>
              <a:defRPr/>
            </a:lvl1pPr>
          </a:lstStyle>
          <a:p>
            <a:fld id="{C9BEE471-6DFC-4D6F-B982-D46F9F7E3F64}" type="slidenum">
              <a:rPr lang="en-GB"/>
              <a:pPr/>
              <a:t>‹nº›</a:t>
            </a:fld>
            <a:endParaRPr lang="en-GB" dirty="0"/>
          </a:p>
        </p:txBody>
      </p:sp>
      <p:pic>
        <p:nvPicPr>
          <p:cNvPr id="14" name="Picture 13" descr="US_SPRU_Science_Technology_Policy_Research_RGB_Black.png"/>
          <p:cNvPicPr>
            <a:picLocks noChangeAspect="1"/>
          </p:cNvPicPr>
          <p:nvPr userDrawn="1"/>
        </p:nvPicPr>
        <p:blipFill>
          <a:blip r:embed="rId2" cstate="print"/>
          <a:stretch>
            <a:fillRect/>
          </a:stretch>
        </p:blipFill>
        <p:spPr>
          <a:xfrm>
            <a:off x="6824032" y="285728"/>
            <a:ext cx="2016000" cy="9072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a:xfrm>
            <a:off x="8675687" y="6426200"/>
            <a:ext cx="468313" cy="431800"/>
          </a:xfrm>
        </p:spPr>
        <p:txBody>
          <a:bodyPr/>
          <a:lstStyle>
            <a:lvl1pPr>
              <a:defRPr/>
            </a:lvl1pPr>
          </a:lstStyle>
          <a:p>
            <a:fld id="{49B58916-3596-4227-8A38-35DE59817CCC}" type="slidenum">
              <a:rPr lang="en-GB"/>
              <a:pPr/>
              <a:t>‹nº›</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9575" y="304800"/>
            <a:ext cx="2079625"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15938" y="304800"/>
            <a:ext cx="6091237"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a:xfrm>
            <a:off x="8675687" y="6426200"/>
            <a:ext cx="468313" cy="431800"/>
          </a:xfrm>
        </p:spPr>
        <p:txBody>
          <a:bodyPr/>
          <a:lstStyle>
            <a:lvl1pPr>
              <a:defRPr/>
            </a:lvl1pPr>
          </a:lstStyle>
          <a:p>
            <a:fld id="{C8B0EAA5-CF79-4561-A743-A0DBD6F53BC0}" type="slidenum">
              <a:rPr lang="en-GB"/>
              <a:pPr/>
              <a:t>‹nº›</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a:xfrm>
            <a:off x="8675687" y="6426200"/>
            <a:ext cx="468313" cy="431800"/>
          </a:xfrm>
        </p:spPr>
        <p:txBody>
          <a:bodyPr/>
          <a:lstStyle>
            <a:lvl1pPr>
              <a:defRPr/>
            </a:lvl1pPr>
          </a:lstStyle>
          <a:p>
            <a:fld id="{0DC97ED8-5288-4DBE-91F2-E23A95D5A7E6}" type="slidenum">
              <a:rPr lang="en-GB"/>
              <a:pPr/>
              <a:t>‹nº›</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Slide Number Placeholder 5"/>
          <p:cNvSpPr>
            <a:spLocks noGrp="1"/>
          </p:cNvSpPr>
          <p:nvPr>
            <p:ph type="sldNum" sz="quarter" idx="12"/>
          </p:nvPr>
        </p:nvSpPr>
        <p:spPr>
          <a:xfrm>
            <a:off x="8675687" y="6426200"/>
            <a:ext cx="468313" cy="431800"/>
          </a:xfrm>
        </p:spPr>
        <p:txBody>
          <a:bodyPr/>
          <a:lstStyle>
            <a:lvl1pPr>
              <a:defRPr/>
            </a:lvl1pPr>
          </a:lstStyle>
          <a:p>
            <a:fld id="{40AD4141-883A-4887-AA82-57CFA9A592CF}" type="slidenum">
              <a:rPr lang="en-GB"/>
              <a:pPr/>
              <a:t>‹nº›</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54038" y="1871663"/>
            <a:ext cx="4065587" cy="3690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72025" y="1871663"/>
            <a:ext cx="4067175" cy="3690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2"/>
          </p:nvPr>
        </p:nvSpPr>
        <p:spPr>
          <a:xfrm>
            <a:off x="8675687" y="6426200"/>
            <a:ext cx="468313" cy="431800"/>
          </a:xfrm>
        </p:spPr>
        <p:txBody>
          <a:bodyPr/>
          <a:lstStyle>
            <a:lvl1pPr>
              <a:defRPr/>
            </a:lvl1pPr>
          </a:lstStyle>
          <a:p>
            <a:fld id="{E6D0C992-D962-4104-B197-279C1F01B4D7}" type="slidenum">
              <a:rPr lang="en-GB"/>
              <a:pPr/>
              <a:t>‹nº›</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a:xfrm>
            <a:off x="8675687" y="6426200"/>
            <a:ext cx="468313" cy="431800"/>
          </a:xfrm>
        </p:spPr>
        <p:txBody>
          <a:bodyPr/>
          <a:lstStyle>
            <a:lvl1pPr>
              <a:defRPr/>
            </a:lvl1pPr>
          </a:lstStyle>
          <a:p>
            <a:fld id="{E5C4922F-F79F-4A7D-9EB3-C50001ED46E2}" type="slidenum">
              <a:rPr lang="en-GB"/>
              <a:pPr/>
              <a:t>‹nº›</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a:xfrm>
            <a:off x="8675687" y="6426200"/>
            <a:ext cx="468313" cy="431800"/>
          </a:xfrm>
        </p:spPr>
        <p:txBody>
          <a:bodyPr/>
          <a:lstStyle>
            <a:lvl1pPr>
              <a:defRPr/>
            </a:lvl1pPr>
          </a:lstStyle>
          <a:p>
            <a:fld id="{65C3C3B6-1BB1-4205-BD92-63123C174C08}" type="slidenum">
              <a:rPr lang="en-GB"/>
              <a:pPr/>
              <a:t>‹nº›</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75687" y="6165850"/>
            <a:ext cx="468313" cy="431800"/>
          </a:xfrm>
        </p:spPr>
        <p:txBody>
          <a:bodyPr/>
          <a:lstStyle>
            <a:lvl1pPr>
              <a:defRPr/>
            </a:lvl1pPr>
          </a:lstStyle>
          <a:p>
            <a:fld id="{47B01C87-1066-49ED-9284-C77CDA4DF363}" type="slidenum">
              <a:rPr lang="en-GB"/>
              <a:pPr/>
              <a:t>‹nº›</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8675687" y="6426200"/>
            <a:ext cx="468313" cy="431800"/>
          </a:xfrm>
        </p:spPr>
        <p:txBody>
          <a:bodyPr/>
          <a:lstStyle>
            <a:lvl1pPr>
              <a:defRPr/>
            </a:lvl1pPr>
          </a:lstStyle>
          <a:p>
            <a:fld id="{BBE3858A-CA99-40A1-A425-A6F907253038}" type="slidenum">
              <a:rPr lang="en-GB"/>
              <a:pPr/>
              <a:t>‹nº›</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8675687" y="6426200"/>
            <a:ext cx="468313" cy="431800"/>
          </a:xfrm>
        </p:spPr>
        <p:txBody>
          <a:bodyPr/>
          <a:lstStyle>
            <a:lvl1pPr>
              <a:defRPr/>
            </a:lvl1pPr>
          </a:lstStyle>
          <a:p>
            <a:fld id="{32583B03-30D7-49C5-B187-BE1160772674}" type="slidenum">
              <a:rPr lang="en-GB"/>
              <a:pPr/>
              <a:t>‹nº›</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498725" y="3336925"/>
            <a:ext cx="184150" cy="457200"/>
          </a:xfrm>
          <a:prstGeom prst="rect">
            <a:avLst/>
          </a:prstGeom>
          <a:noFill/>
          <a:ln w="9525">
            <a:noFill/>
            <a:miter lim="800000"/>
            <a:headEnd/>
            <a:tailEnd/>
          </a:ln>
          <a:effectLst/>
        </p:spPr>
        <p:txBody>
          <a:bodyPr wrap="none">
            <a:spAutoFit/>
          </a:bodyPr>
          <a:lstStyle/>
          <a:p>
            <a:pPr algn="ctr">
              <a:spcBef>
                <a:spcPct val="0"/>
              </a:spcBef>
            </a:pPr>
            <a:endParaRPr lang="en-GB" altLang="en-GB" sz="2400" dirty="0">
              <a:solidFill>
                <a:schemeClr val="tx1"/>
              </a:solidFill>
            </a:endParaRPr>
          </a:p>
        </p:txBody>
      </p:sp>
      <p:sp>
        <p:nvSpPr>
          <p:cNvPr id="4100" name="Text Box 4"/>
          <p:cNvSpPr txBox="1">
            <a:spLocks noChangeArrowheads="1"/>
          </p:cNvSpPr>
          <p:nvPr/>
        </p:nvSpPr>
        <p:spPr bwMode="auto">
          <a:xfrm>
            <a:off x="2498725" y="3108325"/>
            <a:ext cx="184150" cy="457200"/>
          </a:xfrm>
          <a:prstGeom prst="rect">
            <a:avLst/>
          </a:prstGeom>
          <a:noFill/>
          <a:ln w="9525">
            <a:noFill/>
            <a:miter lim="800000"/>
            <a:headEnd/>
            <a:tailEnd/>
          </a:ln>
          <a:effectLst/>
        </p:spPr>
        <p:txBody>
          <a:bodyPr wrap="none">
            <a:spAutoFit/>
          </a:bodyPr>
          <a:lstStyle/>
          <a:p>
            <a:pPr algn="ctr">
              <a:spcBef>
                <a:spcPct val="0"/>
              </a:spcBef>
            </a:pPr>
            <a:endParaRPr lang="en-GB" altLang="en-GB" sz="2400" dirty="0">
              <a:solidFill>
                <a:schemeClr val="tx1"/>
              </a:solidFill>
            </a:endParaRPr>
          </a:p>
        </p:txBody>
      </p:sp>
      <p:sp>
        <p:nvSpPr>
          <p:cNvPr id="4101" name="Rectangle 5"/>
          <p:cNvSpPr>
            <a:spLocks noGrp="1" noChangeArrowheads="1"/>
          </p:cNvSpPr>
          <p:nvPr>
            <p:ph type="title"/>
          </p:nvPr>
        </p:nvSpPr>
        <p:spPr bwMode="auto">
          <a:xfrm>
            <a:off x="515938" y="304800"/>
            <a:ext cx="6265862" cy="990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ltLang="en-GB" smtClean="0"/>
              <a:t>Click to edit Master title style</a:t>
            </a:r>
          </a:p>
        </p:txBody>
      </p:sp>
      <p:sp>
        <p:nvSpPr>
          <p:cNvPr id="4102" name="Rectangle 6"/>
          <p:cNvSpPr>
            <a:spLocks noGrp="1" noChangeArrowheads="1"/>
          </p:cNvSpPr>
          <p:nvPr>
            <p:ph type="body" idx="1"/>
          </p:nvPr>
        </p:nvSpPr>
        <p:spPr bwMode="auto">
          <a:xfrm>
            <a:off x="554038" y="1871663"/>
            <a:ext cx="8285162" cy="36909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ltLang="en-GB" smtClean="0"/>
              <a:t>Click to edit Master text styles</a:t>
            </a:r>
          </a:p>
          <a:p>
            <a:pPr lvl="1"/>
            <a:r>
              <a:rPr lang="en-US" altLang="en-GB" smtClean="0"/>
              <a:t>Second level</a:t>
            </a:r>
          </a:p>
          <a:p>
            <a:pPr lvl="2"/>
            <a:r>
              <a:rPr lang="en-US" altLang="en-GB" smtClean="0"/>
              <a:t>Third level</a:t>
            </a:r>
          </a:p>
          <a:p>
            <a:pPr lvl="3"/>
            <a:r>
              <a:rPr lang="en-US" altLang="en-GB" smtClean="0"/>
              <a:t>Fourth level</a:t>
            </a:r>
          </a:p>
          <a:p>
            <a:pPr lvl="4"/>
            <a:r>
              <a:rPr lang="en-US" altLang="en-GB" smtClean="0"/>
              <a:t>Fifth level</a:t>
            </a:r>
          </a:p>
        </p:txBody>
      </p:sp>
      <p:sp>
        <p:nvSpPr>
          <p:cNvPr id="4103" name="Line 7"/>
          <p:cNvSpPr>
            <a:spLocks noChangeShapeType="1"/>
          </p:cNvSpPr>
          <p:nvPr/>
        </p:nvSpPr>
        <p:spPr bwMode="auto">
          <a:xfrm>
            <a:off x="0" y="1295400"/>
            <a:ext cx="9144000" cy="0"/>
          </a:xfrm>
          <a:prstGeom prst="line">
            <a:avLst/>
          </a:prstGeom>
          <a:noFill/>
          <a:ln w="17526">
            <a:solidFill>
              <a:srgbClr val="C0C0C0"/>
            </a:solidFill>
            <a:round/>
            <a:headEnd/>
            <a:tailEnd/>
          </a:ln>
          <a:effectLst/>
        </p:spPr>
        <p:txBody>
          <a:bodyPr wrap="none" anchor="ctr"/>
          <a:lstStyle/>
          <a:p>
            <a:endParaRPr lang="en-GB" dirty="0"/>
          </a:p>
        </p:txBody>
      </p:sp>
      <p:sp>
        <p:nvSpPr>
          <p:cNvPr id="4106" name="Rectangle 10"/>
          <p:cNvSpPr>
            <a:spLocks noGrp="1" noChangeArrowheads="1"/>
          </p:cNvSpPr>
          <p:nvPr>
            <p:ph type="sldNum" sz="quarter" idx="4"/>
          </p:nvPr>
        </p:nvSpPr>
        <p:spPr bwMode="auto">
          <a:xfrm>
            <a:off x="0" y="6426200"/>
            <a:ext cx="468313" cy="4318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accent1"/>
                </a:solidFill>
                <a:latin typeface="+mn-lt"/>
              </a:defRPr>
            </a:lvl1pPr>
          </a:lstStyle>
          <a:p>
            <a:fld id="{92E4F420-0749-4FC2-8BBA-EA259F7B919B}" type="slidenum">
              <a:rPr lang="en-GB"/>
              <a:pPr/>
              <a:t>‹nº›</a:t>
            </a:fld>
            <a:endParaRPr lang="en-GB" dirty="0"/>
          </a:p>
        </p:txBody>
      </p:sp>
      <p:pic>
        <p:nvPicPr>
          <p:cNvPr id="12" name="Picture 11" descr="US_SPRU_Science_Technology_Policy_Research_RGB_Black.png"/>
          <p:cNvPicPr>
            <a:picLocks noChangeAspect="1"/>
          </p:cNvPicPr>
          <p:nvPr/>
        </p:nvPicPr>
        <p:blipFill>
          <a:blip r:embed="rId14" cstate="print"/>
          <a:stretch>
            <a:fillRect/>
          </a:stretch>
        </p:blipFill>
        <p:spPr>
          <a:xfrm>
            <a:off x="6824032" y="285728"/>
            <a:ext cx="2016000" cy="907200"/>
          </a:xfrm>
          <a:prstGeom prst="rect">
            <a:avLst/>
          </a:prstGeom>
        </p:spPr>
      </p:pic>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dt="0"/>
  <p:txStyles>
    <p:title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Arial" charset="0"/>
        </a:defRPr>
      </a:lvl2pPr>
      <a:lvl3pPr algn="l" rtl="0" eaLnBrk="1" fontAlgn="base" hangingPunct="1">
        <a:spcBef>
          <a:spcPct val="0"/>
        </a:spcBef>
        <a:spcAft>
          <a:spcPct val="0"/>
        </a:spcAft>
        <a:defRPr sz="2600" b="1">
          <a:solidFill>
            <a:schemeClr val="tx2"/>
          </a:solidFill>
          <a:latin typeface="Arial" charset="0"/>
        </a:defRPr>
      </a:lvl3pPr>
      <a:lvl4pPr algn="l" rtl="0" eaLnBrk="1" fontAlgn="base" hangingPunct="1">
        <a:spcBef>
          <a:spcPct val="0"/>
        </a:spcBef>
        <a:spcAft>
          <a:spcPct val="0"/>
        </a:spcAft>
        <a:defRPr sz="2600" b="1">
          <a:solidFill>
            <a:schemeClr val="tx2"/>
          </a:solidFill>
          <a:latin typeface="Arial" charset="0"/>
        </a:defRPr>
      </a:lvl4pPr>
      <a:lvl5pPr algn="l" rtl="0" eaLnBrk="1" fontAlgn="base" hangingPunct="1">
        <a:spcBef>
          <a:spcPct val="0"/>
        </a:spcBef>
        <a:spcAft>
          <a:spcPct val="0"/>
        </a:spcAft>
        <a:defRPr sz="2600" b="1">
          <a:solidFill>
            <a:schemeClr val="tx2"/>
          </a:solidFill>
          <a:latin typeface="Arial" charset="0"/>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p:titleStyle>
    <p:bodyStyle>
      <a:lvl1pPr marL="177800" indent="-177800" algn="l" rtl="0" eaLnBrk="1" fontAlgn="base" hangingPunct="1">
        <a:lnSpc>
          <a:spcPct val="125000"/>
        </a:lnSpc>
        <a:spcBef>
          <a:spcPct val="0"/>
        </a:spcBef>
        <a:spcAft>
          <a:spcPct val="0"/>
        </a:spcAft>
        <a:buChar char="•"/>
        <a:defRPr sz="2200">
          <a:solidFill>
            <a:srgbClr val="DDDDDD"/>
          </a:solidFill>
          <a:latin typeface="+mn-lt"/>
          <a:ea typeface="+mn-ea"/>
          <a:cs typeface="+mn-cs"/>
        </a:defRPr>
      </a:lvl1pPr>
      <a:lvl2pPr marL="547688" indent="-190500" algn="l" rtl="0" eaLnBrk="1" fontAlgn="base" hangingPunct="1">
        <a:lnSpc>
          <a:spcPct val="125000"/>
        </a:lnSpc>
        <a:spcBef>
          <a:spcPct val="20000"/>
        </a:spcBef>
        <a:spcAft>
          <a:spcPct val="0"/>
        </a:spcAft>
        <a:buFont typeface="Arial" charset="0"/>
        <a:buChar char="-"/>
        <a:defRPr sz="2200">
          <a:solidFill>
            <a:srgbClr val="DDDDDD"/>
          </a:solidFill>
          <a:latin typeface="+mn-lt"/>
        </a:defRPr>
      </a:lvl2pPr>
      <a:lvl3pPr marL="901700" indent="-174625" algn="l" rtl="0" eaLnBrk="1" fontAlgn="base" hangingPunct="1">
        <a:lnSpc>
          <a:spcPct val="125000"/>
        </a:lnSpc>
        <a:spcBef>
          <a:spcPct val="20000"/>
        </a:spcBef>
        <a:spcAft>
          <a:spcPct val="0"/>
        </a:spcAft>
        <a:buChar char="•"/>
        <a:defRPr sz="2200">
          <a:solidFill>
            <a:srgbClr val="DDDDDD"/>
          </a:solidFill>
          <a:latin typeface="+mn-lt"/>
        </a:defRPr>
      </a:lvl3pPr>
      <a:lvl4pPr marL="1258888" indent="-177800" algn="l" rtl="0" eaLnBrk="1" fontAlgn="base" hangingPunct="1">
        <a:spcBef>
          <a:spcPct val="20000"/>
        </a:spcBef>
        <a:spcAft>
          <a:spcPct val="0"/>
        </a:spcAft>
        <a:buFont typeface="Arial" charset="0"/>
        <a:defRPr sz="2200">
          <a:solidFill>
            <a:srgbClr val="DDDDDD"/>
          </a:solidFill>
          <a:latin typeface="+mn-lt"/>
        </a:defRPr>
      </a:lvl4pPr>
      <a:lvl5pPr marL="1612900" indent="-174625" algn="l" rtl="0" eaLnBrk="1" fontAlgn="base" hangingPunct="1">
        <a:spcBef>
          <a:spcPct val="20000"/>
        </a:spcBef>
        <a:spcAft>
          <a:spcPct val="0"/>
        </a:spcAft>
        <a:defRPr sz="2200">
          <a:solidFill>
            <a:srgbClr val="DDDDDD"/>
          </a:solidFill>
          <a:latin typeface="+mn-lt"/>
        </a:defRPr>
      </a:lvl5pPr>
      <a:lvl6pPr marL="2070100" indent="-174625" algn="l" rtl="0" eaLnBrk="1" fontAlgn="base" hangingPunct="1">
        <a:spcBef>
          <a:spcPct val="20000"/>
        </a:spcBef>
        <a:spcAft>
          <a:spcPct val="0"/>
        </a:spcAft>
        <a:defRPr sz="2200">
          <a:solidFill>
            <a:srgbClr val="DDDDDD"/>
          </a:solidFill>
          <a:latin typeface="+mn-lt"/>
        </a:defRPr>
      </a:lvl6pPr>
      <a:lvl7pPr marL="2527300" indent="-174625" algn="l" rtl="0" eaLnBrk="1" fontAlgn="base" hangingPunct="1">
        <a:spcBef>
          <a:spcPct val="20000"/>
        </a:spcBef>
        <a:spcAft>
          <a:spcPct val="0"/>
        </a:spcAft>
        <a:defRPr sz="2200">
          <a:solidFill>
            <a:srgbClr val="DDDDDD"/>
          </a:solidFill>
          <a:latin typeface="+mn-lt"/>
        </a:defRPr>
      </a:lvl7pPr>
      <a:lvl8pPr marL="2984500" indent="-174625" algn="l" rtl="0" eaLnBrk="1" fontAlgn="base" hangingPunct="1">
        <a:spcBef>
          <a:spcPct val="20000"/>
        </a:spcBef>
        <a:spcAft>
          <a:spcPct val="0"/>
        </a:spcAft>
        <a:defRPr sz="2200">
          <a:solidFill>
            <a:srgbClr val="DDDDDD"/>
          </a:solidFill>
          <a:latin typeface="+mn-lt"/>
        </a:defRPr>
      </a:lvl8pPr>
      <a:lvl9pPr marL="3441700" indent="-174625" algn="l" rtl="0" eaLnBrk="1" fontAlgn="base" hangingPunct="1">
        <a:spcBef>
          <a:spcPct val="20000"/>
        </a:spcBef>
        <a:spcAft>
          <a:spcPct val="0"/>
        </a:spcAft>
        <a:defRPr sz="2200">
          <a:solidFill>
            <a:srgbClr val="DDDDD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p:txBody>
          <a:bodyPr>
            <a:normAutofit fontScale="90000"/>
          </a:bodyPr>
          <a:lstStyle/>
          <a:p>
            <a:r>
              <a:rPr lang="en-GB" dirty="0" smtClean="0"/>
              <a:t>Enriching the greening of industry literature with issue life cycle theory and a triple embeddedness framework</a:t>
            </a:r>
            <a:endParaRPr lang="en-US" dirty="0"/>
          </a:p>
        </p:txBody>
      </p:sp>
      <p:sp>
        <p:nvSpPr>
          <p:cNvPr id="30723" name="Rectangle 3"/>
          <p:cNvSpPr>
            <a:spLocks noGrp="1" noChangeArrowheads="1"/>
          </p:cNvSpPr>
          <p:nvPr>
            <p:ph type="subTitle" idx="1"/>
          </p:nvPr>
        </p:nvSpPr>
        <p:spPr>
          <a:xfrm>
            <a:off x="552450" y="1871662"/>
            <a:ext cx="8305830" cy="4772048"/>
          </a:xfrm>
        </p:spPr>
        <p:txBody>
          <a:bodyPr>
            <a:noAutofit/>
          </a:bodyPr>
          <a:lstStyle/>
          <a:p>
            <a:r>
              <a:rPr lang="en-US" sz="2400" dirty="0" smtClean="0"/>
              <a:t>Mapping the Forces of Inertia in an Evolutionary Perspective: </a:t>
            </a:r>
            <a:r>
              <a:rPr lang="en-GB" b="0" i="1" dirty="0" smtClean="0"/>
              <a:t>Air pollution, technical innovation and the American car industry revisited (1943-1985)*</a:t>
            </a:r>
          </a:p>
          <a:p>
            <a:endParaRPr lang="en-GB" b="0" dirty="0" smtClean="0"/>
          </a:p>
          <a:p>
            <a:r>
              <a:rPr lang="en-GB" sz="1800" b="0" i="1" dirty="0" smtClean="0"/>
              <a:t>Caetano C.R. Penna </a:t>
            </a:r>
            <a:r>
              <a:rPr lang="en-GB" sz="1800" b="0" i="1" dirty="0" smtClean="0">
                <a:solidFill>
                  <a:srgbClr val="FFFFFF"/>
                </a:solidFill>
              </a:rPr>
              <a:t>(c.penna@sussex.ac.uk)</a:t>
            </a:r>
            <a:endParaRPr lang="en-GB" sz="1800" i="1" dirty="0">
              <a:solidFill>
                <a:srgbClr val="FFFFFF"/>
              </a:solidFill>
            </a:endParaRPr>
          </a:p>
          <a:p>
            <a:endParaRPr lang="en-GB" sz="1400" b="0" i="1" dirty="0" smtClean="0"/>
          </a:p>
          <a:p>
            <a:endParaRPr lang="en-GB" sz="1800" b="0" i="1" dirty="0" smtClean="0"/>
          </a:p>
          <a:p>
            <a:endParaRPr lang="en-GB" sz="1800" b="0" i="1" dirty="0" smtClean="0"/>
          </a:p>
          <a:p>
            <a:pPr algn="r"/>
            <a:r>
              <a:rPr lang="en-GB" sz="1400" b="0" dirty="0" smtClean="0">
                <a:solidFill>
                  <a:srgbClr val="FFFFFF"/>
                </a:solidFill>
              </a:rPr>
              <a:t>Presentation for the </a:t>
            </a:r>
            <a:r>
              <a:rPr lang="en-GB" sz="1400" b="0" dirty="0" smtClean="0"/>
              <a:t>Energy and Innovation Systems meeting</a:t>
            </a:r>
          </a:p>
          <a:p>
            <a:pPr algn="r"/>
            <a:r>
              <a:rPr lang="en-GB" sz="1400" b="0" dirty="0" smtClean="0">
                <a:solidFill>
                  <a:srgbClr val="FFFFFF"/>
                </a:solidFill>
              </a:rPr>
              <a:t>Organized by </a:t>
            </a:r>
            <a:r>
              <a:rPr lang="en-GB" sz="1400" b="0" dirty="0" smtClean="0"/>
              <a:t>The Other Canon Foundation</a:t>
            </a:r>
          </a:p>
          <a:p>
            <a:pPr algn="r"/>
            <a:r>
              <a:rPr lang="en-GB" sz="1400" b="0" dirty="0" smtClean="0">
                <a:solidFill>
                  <a:srgbClr val="FFFFFF"/>
                </a:solidFill>
              </a:rPr>
              <a:t>November 25</a:t>
            </a:r>
            <a:r>
              <a:rPr lang="en-GB" sz="1400" b="0" baseline="30000" dirty="0" smtClean="0">
                <a:solidFill>
                  <a:srgbClr val="FFFFFF"/>
                </a:solidFill>
              </a:rPr>
              <a:t>th</a:t>
            </a:r>
            <a:endParaRPr lang="en-GB" sz="1400" b="0" dirty="0" smtClean="0">
              <a:solidFill>
                <a:srgbClr val="FFFFFF"/>
              </a:solidFill>
            </a:endParaRPr>
          </a:p>
          <a:p>
            <a:pPr algn="r"/>
            <a:r>
              <a:rPr lang="en-GB" sz="1400" b="0" dirty="0" err="1" smtClean="0">
                <a:solidFill>
                  <a:srgbClr val="FFFFFF"/>
                </a:solidFill>
              </a:rPr>
              <a:t>Voksenåsen</a:t>
            </a:r>
            <a:endParaRPr lang="en-GB" sz="1400" b="0" dirty="0" smtClean="0">
              <a:solidFill>
                <a:srgbClr val="FFFFFF"/>
              </a:solidFill>
            </a:endParaRPr>
          </a:p>
          <a:p>
            <a:pPr algn="r"/>
            <a:r>
              <a:rPr lang="en-GB" sz="1400" b="0" dirty="0" smtClean="0">
                <a:solidFill>
                  <a:srgbClr val="FFFFFF"/>
                </a:solidFill>
              </a:rPr>
              <a:t>Oslo, </a:t>
            </a:r>
            <a:r>
              <a:rPr lang="en-GB" sz="1400" b="0" dirty="0" smtClean="0">
                <a:solidFill>
                  <a:srgbClr val="FFFFFF"/>
                </a:solidFill>
              </a:rPr>
              <a:t>Norway</a:t>
            </a:r>
          </a:p>
          <a:p>
            <a:pPr algn="r"/>
            <a:endParaRPr lang="en-GB" sz="1400" b="0" dirty="0" smtClean="0">
              <a:solidFill>
                <a:srgbClr val="FFFFFF"/>
              </a:solidFill>
            </a:endParaRPr>
          </a:p>
          <a:p>
            <a:r>
              <a:rPr lang="en-GB" sz="1200" b="0" i="1" dirty="0" smtClean="0"/>
              <a:t>*based on article by Penna &amp; </a:t>
            </a:r>
            <a:r>
              <a:rPr lang="en-GB" sz="1200" b="0" i="1" dirty="0" err="1" smtClean="0"/>
              <a:t>Geels</a:t>
            </a:r>
            <a:r>
              <a:rPr lang="en-GB" sz="1200" b="0" i="1" dirty="0" smtClean="0"/>
              <a:t> (2010), with elements from </a:t>
            </a:r>
            <a:r>
              <a:rPr lang="en-GB" sz="1200" b="0" i="1" dirty="0" err="1" smtClean="0"/>
              <a:t>Geels</a:t>
            </a:r>
            <a:r>
              <a:rPr lang="en-GB" sz="1200" b="0" i="1" dirty="0" smtClean="0"/>
              <a:t> (2010)</a:t>
            </a:r>
            <a:endParaRPr lang="en-GB" sz="1600" b="0" dirty="0" smtClean="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greening of industry as an issue life cycle dynamics with industry evolution</a:t>
            </a:r>
            <a:endParaRPr lang="en-GB" dirty="0"/>
          </a:p>
        </p:txBody>
      </p:sp>
      <p:sp>
        <p:nvSpPr>
          <p:cNvPr id="4" name="Slide Number Placeholder 3"/>
          <p:cNvSpPr>
            <a:spLocks noGrp="1"/>
          </p:cNvSpPr>
          <p:nvPr>
            <p:ph type="sldNum" sz="quarter" idx="12"/>
          </p:nvPr>
        </p:nvSpPr>
        <p:spPr/>
        <p:txBody>
          <a:bodyPr/>
          <a:lstStyle/>
          <a:p>
            <a:fld id="{0DC97ED8-5288-4DBE-91F2-E23A95D5A7E6}" type="slidenum">
              <a:rPr lang="en-GB" smtClean="0"/>
              <a:pPr/>
              <a:t>10</a:t>
            </a:fld>
            <a:endParaRPr lang="en-GB" dirty="0"/>
          </a:p>
        </p:txBody>
      </p:sp>
      <p:graphicFrame>
        <p:nvGraphicFramePr>
          <p:cNvPr id="9" name="Content Placeholder 8"/>
          <p:cNvGraphicFramePr>
            <a:graphicFrameLocks noGrp="1"/>
          </p:cNvGraphicFramePr>
          <p:nvPr>
            <p:ph idx="1"/>
          </p:nvPr>
        </p:nvGraphicFramePr>
        <p:xfrm>
          <a:off x="71422" y="2461906"/>
          <a:ext cx="9001156" cy="3286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35711" y="1285860"/>
            <a:ext cx="9072578" cy="923330"/>
          </a:xfrm>
          <a:prstGeom prst="rect">
            <a:avLst/>
          </a:prstGeom>
          <a:noFill/>
        </p:spPr>
        <p:txBody>
          <a:bodyPr wrap="square" rtlCol="0">
            <a:spAutoFit/>
          </a:bodyPr>
          <a:lstStyle/>
          <a:p>
            <a:r>
              <a:rPr lang="en-GB" dirty="0" smtClean="0">
                <a:solidFill>
                  <a:srgbClr val="DDDDDD"/>
                </a:solidFill>
                <a:latin typeface="+mn-lt"/>
              </a:rPr>
              <a:t>Our model assumes that concerns about environmental issues emerge in the institutional environment, gradually build up pressure via public opinion and policy, and then spill over to the task environment and the industry regime...</a:t>
            </a:r>
            <a:endParaRPr lang="en-GB" dirty="0">
              <a:solidFill>
                <a:srgbClr val="DDDDDD"/>
              </a:solidFill>
              <a:latin typeface="+mn-lt"/>
            </a:endParaRPr>
          </a:p>
        </p:txBody>
      </p:sp>
      <p:sp>
        <p:nvSpPr>
          <p:cNvPr id="15" name="TextBox 14"/>
          <p:cNvSpPr txBox="1"/>
          <p:nvPr/>
        </p:nvSpPr>
        <p:spPr>
          <a:xfrm>
            <a:off x="0" y="5877272"/>
            <a:ext cx="9144000" cy="923330"/>
          </a:xfrm>
          <a:prstGeom prst="rect">
            <a:avLst/>
          </a:prstGeom>
          <a:noFill/>
        </p:spPr>
        <p:txBody>
          <a:bodyPr wrap="square" rtlCol="0">
            <a:spAutoFit/>
          </a:bodyPr>
          <a:lstStyle/>
          <a:p>
            <a:pPr algn="ctr"/>
            <a:r>
              <a:rPr lang="en-GB" b="1" dirty="0" smtClean="0">
                <a:solidFill>
                  <a:srgbClr val="DDDDDD"/>
                </a:solidFill>
                <a:latin typeface="+mn-lt"/>
              </a:rPr>
              <a:t>In each phase technology/innovation is used by industry actors for different purposes: (1) </a:t>
            </a:r>
            <a:r>
              <a:rPr lang="en-GB" b="1" dirty="0" smtClean="0">
                <a:solidFill>
                  <a:srgbClr val="FFC000"/>
                </a:solidFill>
                <a:latin typeface="+mn-lt"/>
              </a:rPr>
              <a:t>R&amp;D</a:t>
            </a:r>
            <a:r>
              <a:rPr lang="en-GB" b="1" dirty="0" smtClean="0">
                <a:solidFill>
                  <a:srgbClr val="DDDDDD"/>
                </a:solidFill>
                <a:latin typeface="+mn-lt"/>
              </a:rPr>
              <a:t>; (2) </a:t>
            </a:r>
            <a:r>
              <a:rPr lang="en-GB" b="1" dirty="0" smtClean="0">
                <a:solidFill>
                  <a:srgbClr val="FFC000"/>
                </a:solidFill>
                <a:latin typeface="+mn-lt"/>
              </a:rPr>
              <a:t>incremental innovation</a:t>
            </a:r>
            <a:r>
              <a:rPr lang="en-GB" b="1" dirty="0" smtClean="0">
                <a:solidFill>
                  <a:srgbClr val="DDDDDD"/>
                </a:solidFill>
                <a:latin typeface="+mn-lt"/>
              </a:rPr>
              <a:t>; (3) </a:t>
            </a:r>
            <a:r>
              <a:rPr lang="en-GB" b="1" dirty="0" smtClean="0">
                <a:solidFill>
                  <a:srgbClr val="FFC000"/>
                </a:solidFill>
                <a:latin typeface="+mn-lt"/>
              </a:rPr>
              <a:t>exploration of alternatives</a:t>
            </a:r>
            <a:r>
              <a:rPr lang="en-GB" b="1" dirty="0" smtClean="0">
                <a:solidFill>
                  <a:srgbClr val="DDDDDD"/>
                </a:solidFill>
                <a:latin typeface="+mn-lt"/>
              </a:rPr>
              <a:t>; (4) </a:t>
            </a:r>
            <a:r>
              <a:rPr lang="en-GB" b="1" dirty="0" smtClean="0">
                <a:solidFill>
                  <a:srgbClr val="FFC000"/>
                </a:solidFill>
                <a:latin typeface="+mn-lt"/>
              </a:rPr>
              <a:t>diversification towards radical innovations</a:t>
            </a:r>
            <a:r>
              <a:rPr lang="en-GB" b="1" dirty="0" smtClean="0">
                <a:solidFill>
                  <a:srgbClr val="DDDDDD"/>
                </a:solidFill>
                <a:latin typeface="+mn-lt"/>
              </a:rPr>
              <a:t>; (5) </a:t>
            </a:r>
            <a:r>
              <a:rPr lang="en-GB" b="1" dirty="0" smtClean="0">
                <a:solidFill>
                  <a:srgbClr val="FFC000"/>
                </a:solidFill>
                <a:latin typeface="+mn-lt"/>
              </a:rPr>
              <a:t>new technological base</a:t>
            </a:r>
            <a:endParaRPr lang="en-GB" b="1" dirty="0" smtClean="0">
              <a:solidFill>
                <a:srgbClr val="DDDDDD"/>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 ideal-typical pattern of issue evolution</a:t>
            </a:r>
            <a:endParaRPr lang="en-GB" dirty="0"/>
          </a:p>
        </p:txBody>
      </p:sp>
      <p:sp>
        <p:nvSpPr>
          <p:cNvPr id="6" name="TextBox 5"/>
          <p:cNvSpPr txBox="1"/>
          <p:nvPr/>
        </p:nvSpPr>
        <p:spPr>
          <a:xfrm>
            <a:off x="161764" y="1322615"/>
            <a:ext cx="8820472" cy="338554"/>
          </a:xfrm>
          <a:prstGeom prst="rect">
            <a:avLst/>
          </a:prstGeom>
          <a:noFill/>
        </p:spPr>
        <p:txBody>
          <a:bodyPr wrap="square" rtlCol="0">
            <a:spAutoFit/>
          </a:bodyPr>
          <a:lstStyle/>
          <a:p>
            <a:r>
              <a:rPr lang="en-GB" sz="1600" b="1" dirty="0" smtClean="0">
                <a:solidFill>
                  <a:srgbClr val="FFFFFF"/>
                </a:solidFill>
                <a:latin typeface="+mn-lt"/>
              </a:rPr>
              <a:t>Pressures and responses in each phase of the ideal-typical pattern of issue evolution</a:t>
            </a:r>
            <a:endParaRPr lang="en-GB" sz="1600" b="1" dirty="0">
              <a:solidFill>
                <a:srgbClr val="FFFFFF"/>
              </a:solidFill>
              <a:latin typeface="+mn-lt"/>
            </a:endParaRPr>
          </a:p>
        </p:txBody>
      </p:sp>
      <p:pic>
        <p:nvPicPr>
          <p:cNvPr id="1026" name="Picture 2" descr="issue-evolution table (model new new)"/>
          <p:cNvPicPr>
            <a:picLocks noChangeAspect="1" noChangeArrowheads="1"/>
          </p:cNvPicPr>
          <p:nvPr/>
        </p:nvPicPr>
        <p:blipFill>
          <a:blip r:embed="rId2" cstate="print"/>
          <a:srcRect/>
          <a:stretch>
            <a:fillRect/>
          </a:stretch>
        </p:blipFill>
        <p:spPr bwMode="auto">
          <a:xfrm>
            <a:off x="142875" y="1772816"/>
            <a:ext cx="8858250" cy="4581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200" dirty="0" smtClean="0">
                <a:solidFill>
                  <a:srgbClr val="FFFD00"/>
                </a:solidFill>
              </a:rPr>
              <a:t>Longitudinal case study: Air pollution, technical innovation, and the American car industry (1943-1985)</a:t>
            </a:r>
            <a:endParaRPr lang="en-GB" dirty="0"/>
          </a:p>
        </p:txBody>
      </p:sp>
      <p:sp>
        <p:nvSpPr>
          <p:cNvPr id="4" name="Slide Number Placeholder 3"/>
          <p:cNvSpPr>
            <a:spLocks noGrp="1"/>
          </p:cNvSpPr>
          <p:nvPr>
            <p:ph type="sldNum" sz="quarter" idx="12"/>
          </p:nvPr>
        </p:nvSpPr>
        <p:spPr/>
        <p:txBody>
          <a:bodyPr/>
          <a:lstStyle/>
          <a:p>
            <a:fld id="{0DC97ED8-5288-4DBE-91F2-E23A95D5A7E6}" type="slidenum">
              <a:rPr lang="en-GB" smtClean="0"/>
              <a:pPr/>
              <a:t>12</a:t>
            </a:fld>
            <a:endParaRPr lang="en-GB" dirty="0"/>
          </a:p>
        </p:txBody>
      </p:sp>
      <p:sp>
        <p:nvSpPr>
          <p:cNvPr id="8" name="TextBox 7"/>
          <p:cNvSpPr txBox="1"/>
          <p:nvPr/>
        </p:nvSpPr>
        <p:spPr>
          <a:xfrm>
            <a:off x="5715008" y="6457914"/>
            <a:ext cx="3428992" cy="369332"/>
          </a:xfrm>
          <a:prstGeom prst="rect">
            <a:avLst/>
          </a:prstGeom>
          <a:noFill/>
        </p:spPr>
        <p:txBody>
          <a:bodyPr wrap="square" rtlCol="0">
            <a:spAutoFit/>
          </a:bodyPr>
          <a:lstStyle/>
          <a:p>
            <a:r>
              <a:rPr lang="en-GB" sz="900" dirty="0" smtClean="0">
                <a:solidFill>
                  <a:srgbClr val="FFCC00"/>
                </a:solidFill>
                <a:latin typeface="+mn-lt"/>
              </a:rPr>
              <a:t>Source: </a:t>
            </a:r>
            <a:r>
              <a:rPr lang="en-GB" sz="900" i="1" dirty="0" smtClean="0">
                <a:solidFill>
                  <a:srgbClr val="FFFFFF"/>
                </a:solidFill>
                <a:latin typeface="+mn-lt"/>
              </a:rPr>
              <a:t>University of Southern California Digital Library and Los Angeles Times photographic archive, UCLA Library</a:t>
            </a:r>
          </a:p>
        </p:txBody>
      </p:sp>
      <p:pic>
        <p:nvPicPr>
          <p:cNvPr id="6" name="Picture 5" descr="american stock (getty images) - 1956.jpg"/>
          <p:cNvPicPr>
            <a:picLocks noChangeAspect="1"/>
          </p:cNvPicPr>
          <p:nvPr/>
        </p:nvPicPr>
        <p:blipFill>
          <a:blip r:embed="rId2" cstate="print"/>
          <a:stretch>
            <a:fillRect/>
          </a:stretch>
        </p:blipFill>
        <p:spPr>
          <a:xfrm>
            <a:off x="2680892" y="1428736"/>
            <a:ext cx="4320000" cy="3240000"/>
          </a:xfrm>
          <a:prstGeom prst="rect">
            <a:avLst/>
          </a:prstGeom>
          <a:ln w="28575">
            <a:solidFill>
              <a:srgbClr val="FF9900"/>
            </a:solidFill>
          </a:ln>
        </p:spPr>
      </p:pic>
      <p:pic>
        <p:nvPicPr>
          <p:cNvPr id="7" name="Picture 6" descr="car emission.jpg"/>
          <p:cNvPicPr>
            <a:picLocks noChangeAspect="1"/>
          </p:cNvPicPr>
          <p:nvPr/>
        </p:nvPicPr>
        <p:blipFill>
          <a:blip r:embed="rId3" cstate="print"/>
          <a:srcRect l="6000" t="2252" r="999" b="3152"/>
          <a:stretch>
            <a:fillRect/>
          </a:stretch>
        </p:blipFill>
        <p:spPr>
          <a:xfrm>
            <a:off x="1323570" y="3857628"/>
            <a:ext cx="4320000" cy="2926452"/>
          </a:xfrm>
          <a:prstGeom prst="rect">
            <a:avLst/>
          </a:prstGeom>
          <a:ln w="28575">
            <a:solidFill>
              <a:srgbClr val="FF9900"/>
            </a:solidFill>
          </a:ln>
        </p:spPr>
      </p:pic>
      <p:pic>
        <p:nvPicPr>
          <p:cNvPr id="5" name="Content Placeholder 4" descr="la0414smog2men1948.jpg"/>
          <p:cNvPicPr>
            <a:picLocks noGrp="1" noChangeAspect="1"/>
          </p:cNvPicPr>
          <p:nvPr>
            <p:ph idx="1"/>
          </p:nvPr>
        </p:nvPicPr>
        <p:blipFill>
          <a:blip r:embed="rId4" cstate="print"/>
          <a:stretch>
            <a:fillRect/>
          </a:stretch>
        </p:blipFill>
        <p:spPr>
          <a:xfrm>
            <a:off x="5049345" y="3091018"/>
            <a:ext cx="2665927" cy="3338378"/>
          </a:xfrm>
          <a:ln w="28575">
            <a:solidFill>
              <a:srgbClr val="FF99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100" dirty="0" smtClean="0"/>
              <a:t>Air pollution case: The issue-attention life cycle </a:t>
            </a:r>
            <a:r>
              <a:rPr lang="en-GB" sz="2100" b="0" i="1" dirty="0" smtClean="0"/>
              <a:t>vs.</a:t>
            </a:r>
            <a:r>
              <a:rPr lang="en-GB" sz="2100" b="0" dirty="0" smtClean="0"/>
              <a:t> </a:t>
            </a:r>
            <a:r>
              <a:rPr lang="en-GB" sz="2100" dirty="0" smtClean="0"/>
              <a:t>the Big Three’s patenting activity</a:t>
            </a:r>
            <a:endParaRPr lang="en-GB" sz="2100" dirty="0"/>
          </a:p>
        </p:txBody>
      </p:sp>
      <p:sp>
        <p:nvSpPr>
          <p:cNvPr id="5" name="Slide Number Placeholder 4"/>
          <p:cNvSpPr>
            <a:spLocks noGrp="1"/>
          </p:cNvSpPr>
          <p:nvPr>
            <p:ph type="sldNum" sz="quarter" idx="12"/>
          </p:nvPr>
        </p:nvSpPr>
        <p:spPr/>
        <p:txBody>
          <a:bodyPr/>
          <a:lstStyle/>
          <a:p>
            <a:fld id="{0DC97ED8-5288-4DBE-91F2-E23A95D5A7E6}" type="slidenum">
              <a:rPr lang="en-GB" smtClean="0"/>
              <a:pPr/>
              <a:t>13</a:t>
            </a:fld>
            <a:endParaRPr lang="en-GB" dirty="0"/>
          </a:p>
        </p:txBody>
      </p:sp>
      <p:graphicFrame>
        <p:nvGraphicFramePr>
          <p:cNvPr id="9" name="Content Placeholder 8"/>
          <p:cNvGraphicFramePr>
            <a:graphicFrameLocks noGrp="1"/>
          </p:cNvGraphicFramePr>
          <p:nvPr>
            <p:ph idx="1"/>
          </p:nvPr>
        </p:nvGraphicFramePr>
        <p:xfrm>
          <a:off x="0" y="1357299"/>
          <a:ext cx="9144000" cy="528641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54038" y="6215082"/>
            <a:ext cx="8215370" cy="634020"/>
          </a:xfrm>
          <a:prstGeom prst="rect">
            <a:avLst/>
          </a:prstGeom>
          <a:noFill/>
        </p:spPr>
        <p:txBody>
          <a:bodyPr wrap="square" rtlCol="0">
            <a:spAutoFit/>
          </a:bodyPr>
          <a:lstStyle/>
          <a:p>
            <a:pPr marL="0" lvl="1"/>
            <a:r>
              <a:rPr lang="en-GB" sz="800" dirty="0" smtClean="0">
                <a:solidFill>
                  <a:srgbClr val="FFCC00"/>
                </a:solidFill>
                <a:latin typeface="+mn-lt"/>
              </a:rPr>
              <a:t>Data sources: </a:t>
            </a:r>
            <a:r>
              <a:rPr lang="en-GB" sz="800" i="1" dirty="0" smtClean="0">
                <a:solidFill>
                  <a:srgbClr val="FFFFFF"/>
                </a:solidFill>
                <a:latin typeface="+mn-lt"/>
              </a:rPr>
              <a:t>Archive search in  newspapers (Los Angeles Times, New York Times, Wall Street Journal and Washington Post), key-words “air pollution” and smog and</a:t>
            </a:r>
          </a:p>
          <a:p>
            <a:pPr marL="0" lvl="1"/>
            <a:r>
              <a:rPr lang="en-GB" sz="800" i="1" dirty="0" smtClean="0">
                <a:solidFill>
                  <a:srgbClr val="FFFFFF"/>
                </a:solidFill>
                <a:latin typeface="+mn-lt"/>
              </a:rPr>
              <a:t>Google Patents search; keywords: “emission control”; “exhaust emission”, “catalyst”, “catalytic”; assignee : GM or Ford or Chrysler</a:t>
            </a:r>
          </a:p>
          <a:p>
            <a:pPr marL="0" lvl="1"/>
            <a:r>
              <a:rPr lang="en-GB" sz="800" dirty="0" smtClean="0">
                <a:solidFill>
                  <a:srgbClr val="FFCC00"/>
                </a:solidFill>
                <a:latin typeface="+mn-lt"/>
              </a:rPr>
              <a:t>Obs.:</a:t>
            </a:r>
            <a:r>
              <a:rPr lang="en-GB" sz="800" i="1" dirty="0" smtClean="0">
                <a:solidFill>
                  <a:srgbClr val="FFFFFF"/>
                </a:solidFill>
                <a:latin typeface="+mn-lt"/>
              </a:rPr>
              <a:t> Data is normalized by subtracting from each value the sample mean and then dividing by the sample standard deviation.</a:t>
            </a:r>
            <a:br>
              <a:rPr lang="en-GB" sz="800" i="1" dirty="0" smtClean="0">
                <a:solidFill>
                  <a:srgbClr val="FFFFFF"/>
                </a:solidFill>
                <a:latin typeface="+mn-lt"/>
              </a:rPr>
            </a:br>
            <a:r>
              <a:rPr lang="en-GB" sz="800" i="1" dirty="0" smtClean="0">
                <a:solidFill>
                  <a:srgbClr val="FFFFFF"/>
                </a:solidFill>
                <a:latin typeface="+mn-lt"/>
              </a:rPr>
              <a:t>** Correlation (Spearman’s Rho) is significant at the 1% level (2-tailed).</a:t>
            </a:r>
            <a:endParaRPr lang="en-GB" sz="800" i="1" dirty="0">
              <a:solidFill>
                <a:srgbClr val="FFFFFF"/>
              </a:solidFill>
              <a:latin typeface="+mn-lt"/>
            </a:endParaRPr>
          </a:p>
        </p:txBody>
      </p:sp>
      <p:graphicFrame>
        <p:nvGraphicFramePr>
          <p:cNvPr id="7" name="Table 6"/>
          <p:cNvGraphicFramePr>
            <a:graphicFrameLocks noGrp="1"/>
          </p:cNvGraphicFramePr>
          <p:nvPr/>
        </p:nvGraphicFramePr>
        <p:xfrm>
          <a:off x="714348" y="1340158"/>
          <a:ext cx="6572296" cy="777240"/>
        </p:xfrm>
        <a:graphic>
          <a:graphicData uri="http://schemas.openxmlformats.org/drawingml/2006/table">
            <a:tbl>
              <a:tblPr firstRow="1" bandRow="1">
                <a:tableStyleId>{2D5ABB26-0587-4C30-8999-92F81FD0307C}</a:tableStyleId>
              </a:tblPr>
              <a:tblGrid>
                <a:gridCol w="1067998"/>
                <a:gridCol w="917383"/>
                <a:gridCol w="917383"/>
                <a:gridCol w="917383"/>
                <a:gridCol w="917383"/>
                <a:gridCol w="917383"/>
                <a:gridCol w="917383"/>
              </a:tblGrid>
              <a:tr h="247285">
                <a:tc>
                  <a:txBody>
                    <a:bodyPr/>
                    <a:lstStyle/>
                    <a:p>
                      <a:pPr algn="ctr"/>
                      <a:endParaRPr lang="en-GB" sz="1300" b="1" dirty="0">
                        <a:solidFill>
                          <a:srgbClr val="C0C0C0"/>
                        </a:solidFill>
                      </a:endParaRPr>
                    </a:p>
                  </a:txBody>
                  <a:tcPr anchor="ctr"/>
                </a:tc>
                <a:tc>
                  <a:txBody>
                    <a:bodyPr/>
                    <a:lstStyle/>
                    <a:p>
                      <a:pPr algn="ctr"/>
                      <a:r>
                        <a:rPr lang="en-GB" sz="1300" b="1" dirty="0" smtClean="0">
                          <a:solidFill>
                            <a:srgbClr val="FFFD00"/>
                          </a:solidFill>
                        </a:rPr>
                        <a:t>Attention</a:t>
                      </a:r>
                      <a:endParaRPr lang="en-GB" sz="1300" b="1" dirty="0">
                        <a:solidFill>
                          <a:srgbClr val="FFFD00"/>
                        </a:solidFill>
                      </a:endParaRPr>
                    </a:p>
                  </a:txBody>
                  <a:tcPr anchor="ctr"/>
                </a:tc>
                <a:tc>
                  <a:txBody>
                    <a:bodyPr/>
                    <a:lstStyle/>
                    <a:p>
                      <a:pPr algn="ctr"/>
                      <a:r>
                        <a:rPr lang="en-GB" sz="1300" b="1" dirty="0" smtClean="0">
                          <a:solidFill>
                            <a:srgbClr val="FFFD00"/>
                          </a:solidFill>
                        </a:rPr>
                        <a:t>Attention (lag 1)</a:t>
                      </a:r>
                      <a:endParaRPr lang="en-GB" sz="1300" b="1" dirty="0">
                        <a:solidFill>
                          <a:srgbClr val="FFFD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b="1" dirty="0" smtClean="0">
                          <a:solidFill>
                            <a:srgbClr val="FFFD00"/>
                          </a:solidFill>
                        </a:rPr>
                        <a:t>Attention (lag 2)</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b="1" dirty="0" smtClean="0">
                          <a:solidFill>
                            <a:srgbClr val="FFFD00"/>
                          </a:solidFill>
                        </a:rPr>
                        <a:t>Attention (lag 3)</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b="1" dirty="0" smtClean="0">
                          <a:solidFill>
                            <a:srgbClr val="FFFD00"/>
                          </a:solidFill>
                        </a:rPr>
                        <a:t>Attention (lag 4)</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b="1" dirty="0" smtClean="0">
                          <a:solidFill>
                            <a:srgbClr val="FFFD00"/>
                          </a:solidFill>
                        </a:rPr>
                        <a:t>Attention (lag</a:t>
                      </a:r>
                      <a:r>
                        <a:rPr lang="en-GB" sz="1300" b="1" baseline="0" dirty="0" smtClean="0">
                          <a:solidFill>
                            <a:srgbClr val="FFFD00"/>
                          </a:solidFill>
                        </a:rPr>
                        <a:t> </a:t>
                      </a:r>
                      <a:r>
                        <a:rPr lang="en-GB" sz="1300" b="1" dirty="0" smtClean="0">
                          <a:solidFill>
                            <a:srgbClr val="FFFD00"/>
                          </a:solidFill>
                        </a:rPr>
                        <a:t>5)</a:t>
                      </a:r>
                    </a:p>
                  </a:txBody>
                  <a:tcPr anchor="ctr"/>
                </a:tc>
              </a:tr>
              <a:tr h="0">
                <a:tc>
                  <a:txBody>
                    <a:bodyPr/>
                    <a:lstStyle/>
                    <a:p>
                      <a:pPr algn="ctr"/>
                      <a:r>
                        <a:rPr lang="en-GB" sz="1300" b="1" dirty="0" smtClean="0"/>
                        <a:t>Patents</a:t>
                      </a:r>
                      <a:endParaRPr lang="en-GB" sz="13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smtClean="0">
                          <a:solidFill>
                            <a:srgbClr val="C0C0C0"/>
                          </a:solidFill>
                          <a:latin typeface="+mn-lt"/>
                          <a:ea typeface="+mn-ea"/>
                          <a:cs typeface="+mn-cs"/>
                        </a:rPr>
                        <a:t>81.24%**</a:t>
                      </a: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smtClean="0">
                          <a:solidFill>
                            <a:srgbClr val="C0C0C0"/>
                          </a:solidFill>
                          <a:latin typeface="+mn-lt"/>
                          <a:ea typeface="+mn-ea"/>
                          <a:cs typeface="+mn-cs"/>
                        </a:rPr>
                        <a:t>81.27%**</a:t>
                      </a: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smtClean="0">
                          <a:solidFill>
                            <a:srgbClr val="C0C0C0"/>
                          </a:solidFill>
                          <a:latin typeface="+mn-lt"/>
                          <a:ea typeface="+mn-ea"/>
                          <a:cs typeface="+mn-cs"/>
                        </a:rPr>
                        <a:t>81.48%**</a:t>
                      </a: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kern="1200" dirty="0" smtClean="0">
                          <a:solidFill>
                            <a:srgbClr val="C0C0C0"/>
                          </a:solidFill>
                          <a:latin typeface="+mn-lt"/>
                          <a:ea typeface="+mn-ea"/>
                          <a:cs typeface="+mn-cs"/>
                        </a:rPr>
                        <a:t>87.29%**</a:t>
                      </a: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b="1" kern="1200" dirty="0" smtClean="0">
                          <a:solidFill>
                            <a:srgbClr val="FFCC00"/>
                          </a:solidFill>
                          <a:latin typeface="+mn-lt"/>
                          <a:ea typeface="+mn-ea"/>
                          <a:cs typeface="+mn-cs"/>
                        </a:rPr>
                        <a:t>92.31%**</a:t>
                      </a: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b="1" kern="1200" dirty="0" smtClean="0">
                          <a:solidFill>
                            <a:srgbClr val="FFCC00"/>
                          </a:solidFill>
                          <a:latin typeface="+mn-lt"/>
                          <a:ea typeface="+mn-ea"/>
                          <a:cs typeface="+mn-cs"/>
                        </a:rPr>
                        <a:t>90.89%**</a:t>
                      </a:r>
                    </a:p>
                  </a:txBody>
                  <a:tcPr marL="9525" marR="9525" marT="9525" marB="0"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Case study – Period 1: Issue emergence and sensemaking attempts (1943-1953)</a:t>
            </a:r>
            <a:endParaRPr lang="en-GB" dirty="0"/>
          </a:p>
        </p:txBody>
      </p:sp>
      <p:sp>
        <p:nvSpPr>
          <p:cNvPr id="6" name="Content Placeholder 5"/>
          <p:cNvSpPr>
            <a:spLocks noGrp="1"/>
          </p:cNvSpPr>
          <p:nvPr>
            <p:ph sz="half" idx="2"/>
          </p:nvPr>
        </p:nvSpPr>
        <p:spPr>
          <a:xfrm>
            <a:off x="4772025" y="1981278"/>
            <a:ext cx="4067175" cy="3409200"/>
          </a:xfrm>
        </p:spPr>
        <p:txBody>
          <a:bodyPr anchor="ctr"/>
          <a:lstStyle/>
          <a:p>
            <a:pPr algn="r">
              <a:spcAft>
                <a:spcPts val="1200"/>
              </a:spcAft>
            </a:pPr>
            <a:r>
              <a:rPr lang="en-GB" sz="1800" dirty="0" smtClean="0"/>
              <a:t>Severe smog events in California</a:t>
            </a:r>
          </a:p>
          <a:p>
            <a:pPr algn="r">
              <a:spcAft>
                <a:spcPts val="1200"/>
              </a:spcAft>
            </a:pPr>
            <a:r>
              <a:rPr lang="en-GB" sz="1800" dirty="0" smtClean="0"/>
              <a:t>Public concern with occasional demonstration</a:t>
            </a:r>
          </a:p>
          <a:p>
            <a:pPr algn="r">
              <a:spcAft>
                <a:spcPts val="1200"/>
              </a:spcAft>
            </a:pPr>
            <a:r>
              <a:rPr lang="en-GB" sz="1800" dirty="0" smtClean="0"/>
              <a:t>Symbolic political action</a:t>
            </a:r>
          </a:p>
          <a:p>
            <a:pPr algn="r">
              <a:spcAft>
                <a:spcPts val="1200"/>
              </a:spcAft>
            </a:pPr>
            <a:r>
              <a:rPr lang="en-GB" sz="1800" dirty="0" smtClean="0"/>
              <a:t>Sensemaking efforts</a:t>
            </a:r>
          </a:p>
          <a:p>
            <a:pPr algn="r">
              <a:spcAft>
                <a:spcPts val="1200"/>
              </a:spcAft>
            </a:pPr>
            <a:r>
              <a:rPr lang="en-GB" sz="1800" dirty="0" smtClean="0"/>
              <a:t>Initial blame to stationary sources</a:t>
            </a:r>
          </a:p>
          <a:p>
            <a:pPr algn="r">
              <a:lnSpc>
                <a:spcPct val="100000"/>
              </a:lnSpc>
              <a:spcAft>
                <a:spcPts val="1200"/>
              </a:spcAft>
            </a:pPr>
            <a:r>
              <a:rPr lang="en-GB" sz="1800" dirty="0" smtClean="0"/>
              <a:t>Regime actors</a:t>
            </a:r>
            <a:br>
              <a:rPr lang="en-GB" sz="1800" dirty="0" smtClean="0"/>
            </a:br>
            <a:r>
              <a:rPr lang="en-GB" sz="1800" dirty="0" smtClean="0"/>
              <a:t>unaffected by the issue</a:t>
            </a:r>
          </a:p>
        </p:txBody>
      </p:sp>
      <p:sp>
        <p:nvSpPr>
          <p:cNvPr id="4" name="Slide Number Placeholder 3"/>
          <p:cNvSpPr>
            <a:spLocks noGrp="1"/>
          </p:cNvSpPr>
          <p:nvPr>
            <p:ph type="sldNum" sz="quarter" idx="12"/>
          </p:nvPr>
        </p:nvSpPr>
        <p:spPr/>
        <p:txBody>
          <a:bodyPr/>
          <a:lstStyle/>
          <a:p>
            <a:fld id="{0DC97ED8-5288-4DBE-91F2-E23A95D5A7E6}" type="slidenum">
              <a:rPr lang="en-GB" smtClean="0"/>
              <a:pPr/>
              <a:t>14</a:t>
            </a:fld>
            <a:endParaRPr lang="en-GB" dirty="0"/>
          </a:p>
        </p:txBody>
      </p:sp>
      <p:grpSp>
        <p:nvGrpSpPr>
          <p:cNvPr id="46" name="Group 45"/>
          <p:cNvGrpSpPr/>
          <p:nvPr/>
        </p:nvGrpSpPr>
        <p:grpSpPr>
          <a:xfrm>
            <a:off x="142844" y="1785926"/>
            <a:ext cx="4767653" cy="3799904"/>
            <a:chOff x="18661" y="1726577"/>
            <a:chExt cx="4767653" cy="3799904"/>
          </a:xfrm>
        </p:grpSpPr>
        <p:pic>
          <p:nvPicPr>
            <p:cNvPr id="47" name="Picture 3"/>
            <p:cNvPicPr>
              <a:picLocks noChangeAspect="1" noChangeArrowheads="1"/>
            </p:cNvPicPr>
            <p:nvPr/>
          </p:nvPicPr>
          <p:blipFill>
            <a:blip r:embed="rId2" cstate="print"/>
            <a:srcRect/>
            <a:stretch>
              <a:fillRect/>
            </a:stretch>
          </p:blipFill>
          <p:spPr bwMode="auto">
            <a:xfrm>
              <a:off x="285720" y="2034588"/>
              <a:ext cx="4500000" cy="3442771"/>
            </a:xfrm>
            <a:prstGeom prst="rect">
              <a:avLst/>
            </a:prstGeom>
            <a:noFill/>
            <a:ln w="28575">
              <a:solidFill>
                <a:schemeClr val="tx1"/>
              </a:solidFill>
              <a:miter lim="800000"/>
              <a:headEnd/>
              <a:tailEnd/>
            </a:ln>
            <a:effectLst/>
          </p:spPr>
        </p:pic>
        <p:sp>
          <p:nvSpPr>
            <p:cNvPr id="48" name="Rectangle 47"/>
            <p:cNvSpPr/>
            <p:nvPr/>
          </p:nvSpPr>
          <p:spPr>
            <a:xfrm>
              <a:off x="285720" y="1726577"/>
              <a:ext cx="4500594" cy="307777"/>
            </a:xfrm>
            <a:prstGeom prst="rect">
              <a:avLst/>
            </a:prstGeom>
          </p:spPr>
          <p:txBody>
            <a:bodyPr wrap="square">
              <a:spAutoFit/>
            </a:bodyPr>
            <a:lstStyle/>
            <a:p>
              <a:r>
                <a:rPr lang="en-GB" sz="1400" dirty="0" smtClean="0">
                  <a:solidFill>
                    <a:srgbClr val="DDDDDD"/>
                  </a:solidFill>
                  <a:latin typeface="+mn-lt"/>
                </a:rPr>
                <a:t>Smog in downtown LA, 1948</a:t>
              </a:r>
              <a:endParaRPr lang="en-GB" sz="1400" dirty="0">
                <a:solidFill>
                  <a:srgbClr val="DDDDDD"/>
                </a:solidFill>
                <a:latin typeface="+mn-lt"/>
              </a:endParaRPr>
            </a:p>
          </p:txBody>
        </p:sp>
        <p:sp>
          <p:nvSpPr>
            <p:cNvPr id="49" name="TextBox 48"/>
            <p:cNvSpPr txBox="1"/>
            <p:nvPr/>
          </p:nvSpPr>
          <p:spPr>
            <a:xfrm flipH="1">
              <a:off x="18661" y="2000240"/>
              <a:ext cx="307777" cy="3526241"/>
            </a:xfrm>
            <a:prstGeom prst="rect">
              <a:avLst/>
            </a:prstGeom>
            <a:noFill/>
          </p:spPr>
          <p:txBody>
            <a:bodyPr vert="vert270" wrap="square" rtlCol="0">
              <a:spAutoFit/>
            </a:bodyPr>
            <a:lstStyle/>
            <a:p>
              <a:pPr>
                <a:spcBef>
                  <a:spcPts val="0"/>
                </a:spcBef>
              </a:pPr>
              <a:r>
                <a:rPr lang="en-GB" sz="800" dirty="0" smtClean="0">
                  <a:solidFill>
                    <a:srgbClr val="FFCC00"/>
                  </a:solidFill>
                  <a:latin typeface="+mn-lt"/>
                </a:rPr>
                <a:t>Source:</a:t>
              </a:r>
              <a:r>
                <a:rPr lang="en-GB" sz="800" dirty="0" smtClean="0">
                  <a:solidFill>
                    <a:srgbClr val="FFFFFF"/>
                  </a:solidFill>
                  <a:latin typeface="+mn-lt"/>
                </a:rPr>
                <a:t> University of Southern California Digital Library </a:t>
              </a:r>
              <a:endParaRPr lang="en-GB" sz="800" dirty="0">
                <a:solidFill>
                  <a:srgbClr val="FFFFFF"/>
                </a:solidFill>
                <a:latin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Case study – Period 2: Policy learning and defensive industry responses (1953-1960)</a:t>
            </a:r>
            <a:endParaRPr lang="en-GB" dirty="0"/>
          </a:p>
        </p:txBody>
      </p:sp>
      <p:sp>
        <p:nvSpPr>
          <p:cNvPr id="4" name="Slide Number Placeholder 3"/>
          <p:cNvSpPr>
            <a:spLocks noGrp="1"/>
          </p:cNvSpPr>
          <p:nvPr>
            <p:ph type="sldNum" sz="quarter" idx="12"/>
          </p:nvPr>
        </p:nvSpPr>
        <p:spPr/>
        <p:txBody>
          <a:bodyPr/>
          <a:lstStyle/>
          <a:p>
            <a:fld id="{0DC97ED8-5288-4DBE-91F2-E23A95D5A7E6}" type="slidenum">
              <a:rPr lang="en-GB" smtClean="0"/>
              <a:pPr/>
              <a:t>15</a:t>
            </a:fld>
            <a:endParaRPr lang="en-GB" dirty="0"/>
          </a:p>
        </p:txBody>
      </p:sp>
      <p:sp>
        <p:nvSpPr>
          <p:cNvPr id="10" name="Content Placeholder 5"/>
          <p:cNvSpPr>
            <a:spLocks noGrp="1"/>
          </p:cNvSpPr>
          <p:nvPr>
            <p:ph sz="half" idx="4294967295"/>
          </p:nvPr>
        </p:nvSpPr>
        <p:spPr>
          <a:xfrm>
            <a:off x="4786314" y="1980000"/>
            <a:ext cx="4052886" cy="3877892"/>
          </a:xfrm>
          <a:prstGeom prst="rect">
            <a:avLst/>
          </a:prstGeom>
        </p:spPr>
        <p:txBody>
          <a:bodyPr anchor="ctr"/>
          <a:lstStyle/>
          <a:p>
            <a:pPr algn="r">
              <a:spcAft>
                <a:spcPts val="2400"/>
              </a:spcAft>
            </a:pPr>
            <a:r>
              <a:rPr lang="en-GB" sz="1800" dirty="0" smtClean="0"/>
              <a:t>Formation of first environmental groups: spillovers from public opinion to policy</a:t>
            </a:r>
          </a:p>
          <a:p>
            <a:pPr algn="r">
              <a:spcAft>
                <a:spcPts val="2400"/>
              </a:spcAft>
            </a:pPr>
            <a:r>
              <a:rPr lang="en-GB" sz="1800" dirty="0" smtClean="0"/>
              <a:t>Policy learning and initial Federal involvement</a:t>
            </a:r>
          </a:p>
          <a:p>
            <a:pPr algn="r">
              <a:spcAft>
                <a:spcPts val="2400"/>
              </a:spcAft>
            </a:pPr>
            <a:r>
              <a:rPr lang="en-GB" sz="1800" dirty="0" smtClean="0"/>
              <a:t>Industry acknowledging the issue, but reframing attempts</a:t>
            </a:r>
          </a:p>
          <a:p>
            <a:pPr algn="r">
              <a:spcAft>
                <a:spcPts val="2400"/>
              </a:spcAft>
            </a:pPr>
            <a:r>
              <a:rPr lang="en-GB" sz="1800" dirty="0" smtClean="0"/>
              <a:t>Cooperative R&amp;D programme: defensive response within regime</a:t>
            </a:r>
          </a:p>
        </p:txBody>
      </p:sp>
      <p:grpSp>
        <p:nvGrpSpPr>
          <p:cNvPr id="11" name="Group 10"/>
          <p:cNvGrpSpPr/>
          <p:nvPr/>
        </p:nvGrpSpPr>
        <p:grpSpPr>
          <a:xfrm>
            <a:off x="14400" y="1980000"/>
            <a:ext cx="3979746" cy="3581493"/>
            <a:chOff x="20750" y="1950883"/>
            <a:chExt cx="3979746" cy="3581493"/>
          </a:xfrm>
        </p:grpSpPr>
        <p:pic>
          <p:nvPicPr>
            <p:cNvPr id="16" name="Picture 3"/>
            <p:cNvPicPr>
              <a:picLocks noChangeAspect="1" noChangeArrowheads="1"/>
            </p:cNvPicPr>
            <p:nvPr/>
          </p:nvPicPr>
          <p:blipFill>
            <a:blip r:embed="rId2" cstate="print"/>
            <a:stretch>
              <a:fillRect/>
            </a:stretch>
          </p:blipFill>
          <p:spPr bwMode="auto">
            <a:xfrm>
              <a:off x="287809" y="2242957"/>
              <a:ext cx="3636000" cy="3289419"/>
            </a:xfrm>
            <a:prstGeom prst="rect">
              <a:avLst/>
            </a:prstGeom>
            <a:noFill/>
            <a:ln w="28575">
              <a:solidFill>
                <a:schemeClr val="tx1"/>
              </a:solidFill>
              <a:miter lim="800000"/>
              <a:headEnd/>
              <a:tailEnd/>
            </a:ln>
            <a:effectLst/>
          </p:spPr>
        </p:pic>
        <p:sp>
          <p:nvSpPr>
            <p:cNvPr id="17" name="Rectangle 16"/>
            <p:cNvSpPr/>
            <p:nvPr/>
          </p:nvSpPr>
          <p:spPr>
            <a:xfrm>
              <a:off x="287809" y="1950883"/>
              <a:ext cx="3712687" cy="307777"/>
            </a:xfrm>
            <a:prstGeom prst="rect">
              <a:avLst/>
            </a:prstGeom>
          </p:spPr>
          <p:txBody>
            <a:bodyPr wrap="square">
              <a:spAutoFit/>
            </a:bodyPr>
            <a:lstStyle/>
            <a:p>
              <a:r>
                <a:rPr lang="en-GB" sz="1400" i="1" dirty="0" smtClean="0">
                  <a:solidFill>
                    <a:srgbClr val="DDDDDD"/>
                  </a:solidFill>
                  <a:latin typeface="+mn-lt"/>
                </a:rPr>
                <a:t>Stamp Out Smog </a:t>
              </a:r>
              <a:r>
                <a:rPr lang="en-GB" sz="1400" dirty="0" smtClean="0">
                  <a:solidFill>
                    <a:srgbClr val="DDDDDD"/>
                  </a:solidFill>
                  <a:latin typeface="+mn-lt"/>
                </a:rPr>
                <a:t>meets with public officials</a:t>
              </a:r>
            </a:p>
          </p:txBody>
        </p:sp>
        <p:sp>
          <p:nvSpPr>
            <p:cNvPr id="18" name="TextBox 17"/>
            <p:cNvSpPr txBox="1"/>
            <p:nvPr/>
          </p:nvSpPr>
          <p:spPr>
            <a:xfrm flipH="1">
              <a:off x="20750" y="2006135"/>
              <a:ext cx="307777" cy="3526241"/>
            </a:xfrm>
            <a:prstGeom prst="rect">
              <a:avLst/>
            </a:prstGeom>
            <a:noFill/>
          </p:spPr>
          <p:txBody>
            <a:bodyPr vert="vert270" wrap="square" rtlCol="0">
              <a:spAutoFit/>
            </a:bodyPr>
            <a:lstStyle/>
            <a:p>
              <a:pPr>
                <a:spcBef>
                  <a:spcPts val="0"/>
                </a:spcBef>
              </a:pPr>
              <a:r>
                <a:rPr lang="en-GB" sz="800" dirty="0" smtClean="0">
                  <a:solidFill>
                    <a:srgbClr val="FFCC00"/>
                  </a:solidFill>
                  <a:latin typeface="+mn-lt"/>
                </a:rPr>
                <a:t>Source:</a:t>
              </a:r>
              <a:r>
                <a:rPr lang="en-GB" sz="800" dirty="0" smtClean="0">
                  <a:solidFill>
                    <a:srgbClr val="FFFFFF"/>
                  </a:solidFill>
                  <a:latin typeface="+mn-lt"/>
                </a:rPr>
                <a:t> Jacobs and Kelly (2008:192)</a:t>
              </a:r>
              <a:endParaRPr lang="en-GB" sz="800" dirty="0">
                <a:solidFill>
                  <a:srgbClr val="FFFFFF"/>
                </a:solidFill>
                <a:latin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Case study – Phase 3: Increasing public concern, early legislation and industry delay (1960-1970)</a:t>
            </a:r>
            <a:endParaRPr lang="en-GB" dirty="0"/>
          </a:p>
        </p:txBody>
      </p:sp>
      <p:sp>
        <p:nvSpPr>
          <p:cNvPr id="4" name="Slide Number Placeholder 3"/>
          <p:cNvSpPr>
            <a:spLocks noGrp="1"/>
          </p:cNvSpPr>
          <p:nvPr>
            <p:ph type="sldNum" sz="quarter" idx="12"/>
          </p:nvPr>
        </p:nvSpPr>
        <p:spPr/>
        <p:txBody>
          <a:bodyPr/>
          <a:lstStyle/>
          <a:p>
            <a:fld id="{0DC97ED8-5288-4DBE-91F2-E23A95D5A7E6}" type="slidenum">
              <a:rPr lang="en-GB" smtClean="0"/>
              <a:pPr/>
              <a:t>16</a:t>
            </a:fld>
            <a:endParaRPr lang="en-GB" dirty="0"/>
          </a:p>
        </p:txBody>
      </p:sp>
      <p:sp>
        <p:nvSpPr>
          <p:cNvPr id="5" name="Content Placeholder 5"/>
          <p:cNvSpPr txBox="1">
            <a:spLocks/>
          </p:cNvSpPr>
          <p:nvPr/>
        </p:nvSpPr>
        <p:spPr bwMode="auto">
          <a:xfrm>
            <a:off x="4772025" y="2051373"/>
            <a:ext cx="4067175" cy="34092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177800" lvl="0" indent="-177800" algn="r" eaLnBrk="1" hangingPunct="1">
              <a:lnSpc>
                <a:spcPct val="125000"/>
              </a:lnSpc>
              <a:spcBef>
                <a:spcPct val="0"/>
              </a:spcBef>
              <a:spcAft>
                <a:spcPts val="1200"/>
              </a:spcAft>
              <a:buFont typeface="Arial" pitchFamily="34" charset="0"/>
              <a:buChar char="•"/>
              <a:defRPr/>
            </a:pPr>
            <a:r>
              <a:rPr lang="en-GB" kern="0" dirty="0" smtClean="0">
                <a:solidFill>
                  <a:srgbClr val="DDDDDD"/>
                </a:solidFill>
                <a:latin typeface="+mn-lt"/>
                <a:cs typeface="+mn-cs"/>
              </a:rPr>
              <a:t>Growing scientific understanding: ‘health hazardous’ framing</a:t>
            </a:r>
          </a:p>
          <a:p>
            <a:pPr marL="177800" lvl="0" indent="-177800" algn="r" eaLnBrk="1" hangingPunct="1">
              <a:lnSpc>
                <a:spcPct val="125000"/>
              </a:lnSpc>
              <a:spcBef>
                <a:spcPct val="0"/>
              </a:spcBef>
              <a:spcAft>
                <a:spcPts val="1200"/>
              </a:spcAft>
              <a:buFont typeface="Arial" pitchFamily="34" charset="0"/>
              <a:buChar char="•"/>
              <a:defRPr/>
            </a:pPr>
            <a:r>
              <a:rPr lang="en-GB" kern="0" dirty="0" smtClean="0">
                <a:solidFill>
                  <a:srgbClr val="DDDDDD"/>
                </a:solidFill>
                <a:latin typeface="+mn-lt"/>
                <a:cs typeface="+mn-cs"/>
              </a:rPr>
              <a:t>Social and political frustration: interaction with safety issue</a:t>
            </a:r>
          </a:p>
          <a:p>
            <a:pPr marL="177800" indent="-177800" algn="r" eaLnBrk="1" hangingPunct="1">
              <a:lnSpc>
                <a:spcPct val="125000"/>
              </a:lnSpc>
              <a:spcBef>
                <a:spcPct val="0"/>
              </a:spcBef>
              <a:spcAft>
                <a:spcPts val="0"/>
              </a:spcAft>
              <a:buFont typeface="Arial" pitchFamily="34" charset="0"/>
              <a:buChar char="•"/>
              <a:defRPr/>
            </a:pPr>
            <a:r>
              <a:rPr lang="en-GB" kern="0" dirty="0" smtClean="0">
                <a:solidFill>
                  <a:srgbClr val="DDDDDD"/>
                </a:solidFill>
                <a:latin typeface="+mn-lt"/>
                <a:cs typeface="+mn-cs"/>
              </a:rPr>
              <a:t>Strategies to slow down progress on air pollution legislation: cost and unfeasibility argument;</a:t>
            </a:r>
          </a:p>
          <a:p>
            <a:pPr marL="177800" indent="-177800" algn="r" eaLnBrk="1" hangingPunct="1">
              <a:lnSpc>
                <a:spcPct val="125000"/>
              </a:lnSpc>
              <a:spcBef>
                <a:spcPct val="0"/>
              </a:spcBef>
              <a:spcAft>
                <a:spcPts val="1200"/>
              </a:spcAft>
              <a:defRPr/>
            </a:pPr>
            <a:r>
              <a:rPr lang="en-GB" kern="0" dirty="0" smtClean="0">
                <a:solidFill>
                  <a:srgbClr val="DDDDDD"/>
                </a:solidFill>
                <a:latin typeface="+mn-lt"/>
                <a:cs typeface="+mn-cs"/>
              </a:rPr>
              <a:t>promises of prototypes</a:t>
            </a:r>
          </a:p>
        </p:txBody>
      </p:sp>
      <p:grpSp>
        <p:nvGrpSpPr>
          <p:cNvPr id="34" name="Group 4"/>
          <p:cNvGrpSpPr/>
          <p:nvPr/>
        </p:nvGrpSpPr>
        <p:grpSpPr>
          <a:xfrm>
            <a:off x="142844" y="1285860"/>
            <a:ext cx="4704517" cy="5429288"/>
            <a:chOff x="20749" y="2163898"/>
            <a:chExt cx="4704517" cy="5429288"/>
          </a:xfrm>
        </p:grpSpPr>
        <p:pic>
          <p:nvPicPr>
            <p:cNvPr id="35" name="Picture 3"/>
            <p:cNvPicPr>
              <a:picLocks noChangeAspect="1" noChangeArrowheads="1"/>
            </p:cNvPicPr>
            <p:nvPr/>
          </p:nvPicPr>
          <p:blipFill>
            <a:blip r:embed="rId2" cstate="print"/>
            <a:stretch>
              <a:fillRect/>
            </a:stretch>
          </p:blipFill>
          <p:spPr bwMode="auto">
            <a:xfrm>
              <a:off x="285720" y="2661186"/>
              <a:ext cx="3709244" cy="4932000"/>
            </a:xfrm>
            <a:prstGeom prst="rect">
              <a:avLst/>
            </a:prstGeom>
            <a:noFill/>
            <a:ln w="28575">
              <a:solidFill>
                <a:schemeClr val="tx1"/>
              </a:solidFill>
              <a:miter lim="800000"/>
              <a:headEnd/>
              <a:tailEnd/>
            </a:ln>
            <a:effectLst/>
          </p:spPr>
        </p:pic>
        <p:sp>
          <p:nvSpPr>
            <p:cNvPr id="36" name="Rectangle 35"/>
            <p:cNvSpPr/>
            <p:nvPr/>
          </p:nvSpPr>
          <p:spPr>
            <a:xfrm>
              <a:off x="285720" y="2163898"/>
              <a:ext cx="4439546" cy="523220"/>
            </a:xfrm>
            <a:prstGeom prst="rect">
              <a:avLst/>
            </a:prstGeom>
          </p:spPr>
          <p:txBody>
            <a:bodyPr wrap="square">
              <a:spAutoFit/>
            </a:bodyPr>
            <a:lstStyle/>
            <a:p>
              <a:r>
                <a:rPr lang="en-GB" sz="1400" dirty="0" smtClean="0">
                  <a:solidFill>
                    <a:srgbClr val="DDDDDD"/>
                  </a:solidFill>
                  <a:latin typeface="+mn-lt"/>
                </a:rPr>
                <a:t>Cartoon mocking the reluctance of the car industry to install control devices</a:t>
              </a:r>
            </a:p>
          </p:txBody>
        </p:sp>
        <p:sp>
          <p:nvSpPr>
            <p:cNvPr id="37" name="TextBox 36"/>
            <p:cNvSpPr txBox="1"/>
            <p:nvPr/>
          </p:nvSpPr>
          <p:spPr>
            <a:xfrm flipH="1">
              <a:off x="20749" y="3359159"/>
              <a:ext cx="307777" cy="4234027"/>
            </a:xfrm>
            <a:prstGeom prst="rect">
              <a:avLst/>
            </a:prstGeom>
            <a:noFill/>
          </p:spPr>
          <p:txBody>
            <a:bodyPr vert="vert270" wrap="square" rtlCol="0">
              <a:spAutoFit/>
            </a:bodyPr>
            <a:lstStyle/>
            <a:p>
              <a:pPr>
                <a:spcBef>
                  <a:spcPts val="0"/>
                </a:spcBef>
              </a:pPr>
              <a:r>
                <a:rPr lang="en-GB" sz="800" dirty="0" smtClean="0">
                  <a:solidFill>
                    <a:srgbClr val="FFCC00"/>
                  </a:solidFill>
                  <a:latin typeface="+mn-lt"/>
                </a:rPr>
                <a:t>Source:</a:t>
              </a:r>
              <a:r>
                <a:rPr lang="en-GB" sz="800" dirty="0" smtClean="0">
                  <a:solidFill>
                    <a:srgbClr val="FFFFFF"/>
                  </a:solidFill>
                  <a:latin typeface="+mn-lt"/>
                </a:rPr>
                <a:t> Washington Post, reprinted in U.S. Department of HEW (1966:3)</a:t>
              </a:r>
              <a:endParaRPr lang="en-GB" sz="800" dirty="0">
                <a:solidFill>
                  <a:srgbClr val="FFFFFF"/>
                </a:solidFill>
                <a:latin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smtClean="0"/>
              <a:t>Case study – Phase 4: Tough legislation and resisted implementation (1970-1977)</a:t>
            </a:r>
            <a:endParaRPr lang="en-GB" sz="2200" dirty="0"/>
          </a:p>
        </p:txBody>
      </p:sp>
      <p:sp>
        <p:nvSpPr>
          <p:cNvPr id="4" name="Slide Number Placeholder 3"/>
          <p:cNvSpPr>
            <a:spLocks noGrp="1"/>
          </p:cNvSpPr>
          <p:nvPr>
            <p:ph type="sldNum" sz="quarter" idx="12"/>
          </p:nvPr>
        </p:nvSpPr>
        <p:spPr/>
        <p:txBody>
          <a:bodyPr/>
          <a:lstStyle/>
          <a:p>
            <a:fld id="{0DC97ED8-5288-4DBE-91F2-E23A95D5A7E6}" type="slidenum">
              <a:rPr lang="en-GB" smtClean="0"/>
              <a:pPr/>
              <a:t>17</a:t>
            </a:fld>
            <a:endParaRPr lang="en-GB" dirty="0"/>
          </a:p>
        </p:txBody>
      </p:sp>
      <p:sp>
        <p:nvSpPr>
          <p:cNvPr id="5" name="Content Placeholder 5"/>
          <p:cNvSpPr>
            <a:spLocks noGrp="1"/>
          </p:cNvSpPr>
          <p:nvPr>
            <p:ph sz="half" idx="4294967295"/>
          </p:nvPr>
        </p:nvSpPr>
        <p:spPr>
          <a:xfrm>
            <a:off x="4933981" y="2047528"/>
            <a:ext cx="4067175" cy="3757735"/>
          </a:xfrm>
          <a:prstGeom prst="rect">
            <a:avLst/>
          </a:prstGeom>
        </p:spPr>
        <p:txBody>
          <a:bodyPr anchor="ctr"/>
          <a:lstStyle/>
          <a:p>
            <a:pPr algn="r">
              <a:spcAft>
                <a:spcPts val="1200"/>
              </a:spcAft>
            </a:pPr>
            <a:r>
              <a:rPr lang="en-GB" sz="1800" dirty="0" smtClean="0"/>
              <a:t>Peak in public attention to air pollution: Earth Day One</a:t>
            </a:r>
          </a:p>
          <a:p>
            <a:pPr algn="r">
              <a:spcAft>
                <a:spcPts val="1200"/>
              </a:spcAft>
            </a:pPr>
            <a:r>
              <a:rPr lang="en-GB" sz="1800" dirty="0" smtClean="0"/>
              <a:t>Passage of the Clean Air Act of 1970 and creation of EPA</a:t>
            </a:r>
          </a:p>
          <a:p>
            <a:pPr algn="r">
              <a:spcAft>
                <a:spcPts val="1200"/>
              </a:spcAft>
            </a:pPr>
            <a:r>
              <a:rPr lang="en-GB" sz="1800" dirty="0" smtClean="0"/>
              <a:t>Interaction with fuel efficiency issue</a:t>
            </a:r>
          </a:p>
          <a:p>
            <a:pPr algn="r">
              <a:lnSpc>
                <a:spcPct val="100000"/>
              </a:lnSpc>
              <a:spcAft>
                <a:spcPts val="1200"/>
              </a:spcAft>
            </a:pPr>
            <a:r>
              <a:rPr lang="en-GB" sz="1800" dirty="0" smtClean="0"/>
              <a:t>Regime actors fight standards,</a:t>
            </a:r>
            <a:br>
              <a:rPr lang="en-GB" sz="1800" dirty="0" smtClean="0"/>
            </a:br>
            <a:r>
              <a:rPr lang="en-GB" sz="1800" dirty="0" smtClean="0"/>
              <a:t>while speeding up innovative effort</a:t>
            </a:r>
          </a:p>
          <a:p>
            <a:pPr algn="r">
              <a:spcAft>
                <a:spcPts val="1200"/>
              </a:spcAft>
            </a:pPr>
            <a:r>
              <a:rPr lang="en-GB" sz="1800" dirty="0" smtClean="0"/>
              <a:t>GM’s departure from industry front: new product champion, but pushing for delays (catching-up with suppliers)</a:t>
            </a:r>
          </a:p>
        </p:txBody>
      </p:sp>
      <p:grpSp>
        <p:nvGrpSpPr>
          <p:cNvPr id="29" name="Group 28"/>
          <p:cNvGrpSpPr/>
          <p:nvPr/>
        </p:nvGrpSpPr>
        <p:grpSpPr>
          <a:xfrm>
            <a:off x="-20748" y="4491478"/>
            <a:ext cx="4857784" cy="2315866"/>
            <a:chOff x="285719" y="2290069"/>
            <a:chExt cx="4857784" cy="2315866"/>
          </a:xfrm>
        </p:grpSpPr>
        <p:pic>
          <p:nvPicPr>
            <p:cNvPr id="30" name="Picture 3"/>
            <p:cNvPicPr>
              <a:picLocks noChangeAspect="1" noChangeArrowheads="1"/>
            </p:cNvPicPr>
            <p:nvPr/>
          </p:nvPicPr>
          <p:blipFill>
            <a:blip r:embed="rId2" cstate="print"/>
            <a:stretch>
              <a:fillRect/>
            </a:stretch>
          </p:blipFill>
          <p:spPr bwMode="auto">
            <a:xfrm>
              <a:off x="571472" y="2552447"/>
              <a:ext cx="3500461" cy="2053488"/>
            </a:xfrm>
            <a:prstGeom prst="rect">
              <a:avLst/>
            </a:prstGeom>
            <a:solidFill>
              <a:srgbClr val="FFFFFF"/>
            </a:solidFill>
            <a:ln w="28575">
              <a:solidFill>
                <a:schemeClr val="tx1"/>
              </a:solidFill>
              <a:miter lim="800000"/>
              <a:headEnd/>
              <a:tailEnd/>
            </a:ln>
            <a:effectLst/>
          </p:spPr>
        </p:pic>
        <p:sp>
          <p:nvSpPr>
            <p:cNvPr id="31" name="Rectangle 30"/>
            <p:cNvSpPr/>
            <p:nvPr/>
          </p:nvSpPr>
          <p:spPr>
            <a:xfrm>
              <a:off x="500033" y="2290069"/>
              <a:ext cx="4643470" cy="307777"/>
            </a:xfrm>
            <a:prstGeom prst="rect">
              <a:avLst/>
            </a:prstGeom>
          </p:spPr>
          <p:txBody>
            <a:bodyPr wrap="square">
              <a:spAutoFit/>
            </a:bodyPr>
            <a:lstStyle/>
            <a:p>
              <a:pPr algn="r"/>
              <a:r>
                <a:rPr lang="en-GB" sz="1400" dirty="0" smtClean="0">
                  <a:solidFill>
                    <a:srgbClr val="DDDDDD"/>
                  </a:solidFill>
                  <a:latin typeface="+mn-lt"/>
                </a:rPr>
                <a:t>Shifting consumer preferences in reaction to the oil crisis</a:t>
              </a:r>
            </a:p>
          </p:txBody>
        </p:sp>
        <p:sp>
          <p:nvSpPr>
            <p:cNvPr id="32" name="TextBox 31"/>
            <p:cNvSpPr txBox="1"/>
            <p:nvPr/>
          </p:nvSpPr>
          <p:spPr>
            <a:xfrm flipH="1">
              <a:off x="285719" y="3015114"/>
              <a:ext cx="307777" cy="1590821"/>
            </a:xfrm>
            <a:prstGeom prst="rect">
              <a:avLst/>
            </a:prstGeom>
            <a:noFill/>
          </p:spPr>
          <p:txBody>
            <a:bodyPr vert="vert270" wrap="square" rtlCol="0">
              <a:spAutoFit/>
            </a:bodyPr>
            <a:lstStyle/>
            <a:p>
              <a:pPr>
                <a:spcBef>
                  <a:spcPts val="0"/>
                </a:spcBef>
              </a:pPr>
              <a:r>
                <a:rPr lang="en-GB" sz="800" dirty="0" smtClean="0">
                  <a:solidFill>
                    <a:srgbClr val="FFCC00"/>
                  </a:solidFill>
                  <a:latin typeface="+mn-lt"/>
                </a:rPr>
                <a:t>Source:</a:t>
              </a:r>
              <a:r>
                <a:rPr lang="en-GB" sz="800" dirty="0" smtClean="0">
                  <a:solidFill>
                    <a:srgbClr val="FFFFFF"/>
                  </a:solidFill>
                  <a:latin typeface="+mn-lt"/>
                </a:rPr>
                <a:t> Google images</a:t>
              </a:r>
              <a:endParaRPr lang="en-GB" sz="800" dirty="0">
                <a:solidFill>
                  <a:srgbClr val="FFFFFF"/>
                </a:solidFill>
                <a:latin typeface="+mn-lt"/>
              </a:endParaRPr>
            </a:p>
          </p:txBody>
        </p:sp>
      </p:grpSp>
      <p:grpSp>
        <p:nvGrpSpPr>
          <p:cNvPr id="49" name="Group 48"/>
          <p:cNvGrpSpPr/>
          <p:nvPr/>
        </p:nvGrpSpPr>
        <p:grpSpPr>
          <a:xfrm>
            <a:off x="-71470" y="1285860"/>
            <a:ext cx="4959229" cy="3324169"/>
            <a:chOff x="387909" y="2202312"/>
            <a:chExt cx="4959229" cy="3324169"/>
          </a:xfrm>
        </p:grpSpPr>
        <p:sp>
          <p:nvSpPr>
            <p:cNvPr id="50" name="Rectangle 49"/>
            <p:cNvSpPr/>
            <p:nvPr/>
          </p:nvSpPr>
          <p:spPr>
            <a:xfrm>
              <a:off x="642910" y="2202312"/>
              <a:ext cx="4500594" cy="523220"/>
            </a:xfrm>
            <a:prstGeom prst="rect">
              <a:avLst/>
            </a:prstGeom>
          </p:spPr>
          <p:txBody>
            <a:bodyPr wrap="square">
              <a:spAutoFit/>
            </a:bodyPr>
            <a:lstStyle/>
            <a:p>
              <a:r>
                <a:rPr lang="en-GB" sz="1400" dirty="0" smtClean="0">
                  <a:solidFill>
                    <a:srgbClr val="DDDDDD"/>
                  </a:solidFill>
                  <a:latin typeface="+mn-lt"/>
                </a:rPr>
                <a:t>Public attention devoted to air pollution (yearly number of articles – selected national newspaper</a:t>
              </a:r>
            </a:p>
          </p:txBody>
        </p:sp>
        <p:sp>
          <p:nvSpPr>
            <p:cNvPr id="51" name="TextBox 50"/>
            <p:cNvSpPr txBox="1"/>
            <p:nvPr/>
          </p:nvSpPr>
          <p:spPr>
            <a:xfrm flipH="1">
              <a:off x="387909" y="3500438"/>
              <a:ext cx="307777" cy="2026043"/>
            </a:xfrm>
            <a:prstGeom prst="rect">
              <a:avLst/>
            </a:prstGeom>
            <a:noFill/>
          </p:spPr>
          <p:txBody>
            <a:bodyPr vert="vert270" wrap="square" rtlCol="0">
              <a:spAutoFit/>
            </a:bodyPr>
            <a:lstStyle/>
            <a:p>
              <a:pPr>
                <a:spcBef>
                  <a:spcPts val="0"/>
                </a:spcBef>
              </a:pPr>
              <a:r>
                <a:rPr lang="en-GB" sz="800" dirty="0" smtClean="0">
                  <a:solidFill>
                    <a:srgbClr val="FFCC00"/>
                  </a:solidFill>
                  <a:latin typeface="+mn-lt"/>
                </a:rPr>
                <a:t>Data source:</a:t>
              </a:r>
              <a:r>
                <a:rPr lang="en-GB" sz="800" dirty="0" smtClean="0">
                  <a:solidFill>
                    <a:srgbClr val="FFFFFF"/>
                  </a:solidFill>
                  <a:latin typeface="+mn-lt"/>
                </a:rPr>
                <a:t> Newspapers’ digital archives</a:t>
              </a:r>
              <a:endParaRPr lang="en-GB" sz="800" dirty="0">
                <a:solidFill>
                  <a:srgbClr val="FFFFFF"/>
                </a:solidFill>
                <a:latin typeface="+mn-lt"/>
              </a:endParaRPr>
            </a:p>
          </p:txBody>
        </p:sp>
        <p:pic>
          <p:nvPicPr>
            <p:cNvPr id="52" name="Picture 2"/>
            <p:cNvPicPr>
              <a:picLocks noChangeAspect="1" noChangeArrowheads="1"/>
            </p:cNvPicPr>
            <p:nvPr/>
          </p:nvPicPr>
          <p:blipFill>
            <a:blip r:embed="rId3" cstate="print"/>
            <a:srcRect/>
            <a:stretch>
              <a:fillRect/>
            </a:stretch>
          </p:blipFill>
          <p:spPr bwMode="auto">
            <a:xfrm>
              <a:off x="642911" y="2718481"/>
              <a:ext cx="4704227" cy="2698541"/>
            </a:xfrm>
            <a:prstGeom prst="rect">
              <a:avLst/>
            </a:prstGeom>
            <a:noFill/>
            <a:ln w="28575">
              <a:solidFill>
                <a:srgbClr val="DDDDDD"/>
              </a:solid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Case study – Phase 5: Industry </a:t>
            </a:r>
            <a:r>
              <a:rPr lang="en-GB" dirty="0" err="1" smtClean="0"/>
              <a:t>fightback</a:t>
            </a:r>
            <a:r>
              <a:rPr lang="en-GB" dirty="0" smtClean="0"/>
              <a:t>, implementation delays, and institutionalization (1977-1985)</a:t>
            </a:r>
            <a:endParaRPr lang="en-GB" dirty="0"/>
          </a:p>
        </p:txBody>
      </p:sp>
      <p:sp>
        <p:nvSpPr>
          <p:cNvPr id="4" name="Slide Number Placeholder 3"/>
          <p:cNvSpPr>
            <a:spLocks noGrp="1"/>
          </p:cNvSpPr>
          <p:nvPr>
            <p:ph type="sldNum" sz="quarter" idx="12"/>
          </p:nvPr>
        </p:nvSpPr>
        <p:spPr/>
        <p:txBody>
          <a:bodyPr/>
          <a:lstStyle/>
          <a:p>
            <a:fld id="{0DC97ED8-5288-4DBE-91F2-E23A95D5A7E6}" type="slidenum">
              <a:rPr lang="en-GB" smtClean="0"/>
              <a:pPr/>
              <a:t>18</a:t>
            </a:fld>
            <a:endParaRPr lang="en-GB" dirty="0"/>
          </a:p>
        </p:txBody>
      </p:sp>
      <p:sp>
        <p:nvSpPr>
          <p:cNvPr id="5" name="Content Placeholder 5"/>
          <p:cNvSpPr>
            <a:spLocks noGrp="1"/>
          </p:cNvSpPr>
          <p:nvPr>
            <p:ph sz="half" idx="4294967295"/>
          </p:nvPr>
        </p:nvSpPr>
        <p:spPr>
          <a:xfrm>
            <a:off x="4929190" y="2051372"/>
            <a:ext cx="4000528" cy="4235148"/>
          </a:xfrm>
          <a:prstGeom prst="rect">
            <a:avLst/>
          </a:prstGeom>
        </p:spPr>
        <p:txBody>
          <a:bodyPr anchor="ctr">
            <a:normAutofit fontScale="92500"/>
          </a:bodyPr>
          <a:lstStyle/>
          <a:p>
            <a:pPr algn="r">
              <a:spcAft>
                <a:spcPts val="1200"/>
              </a:spcAft>
            </a:pPr>
            <a:r>
              <a:rPr lang="en-GB" sz="1800" dirty="0" smtClean="0"/>
              <a:t>Decline in public attention to air pollution</a:t>
            </a:r>
          </a:p>
          <a:p>
            <a:pPr algn="r">
              <a:spcAft>
                <a:spcPts val="1200"/>
              </a:spcAft>
            </a:pPr>
            <a:r>
              <a:rPr lang="en-GB" sz="1800" dirty="0" smtClean="0"/>
              <a:t>Postponement of standards in 1977</a:t>
            </a:r>
          </a:p>
          <a:p>
            <a:pPr algn="r">
              <a:spcAft>
                <a:spcPts val="1200"/>
              </a:spcAft>
            </a:pPr>
            <a:r>
              <a:rPr lang="en-GB" sz="1800" dirty="0" smtClean="0"/>
              <a:t>Financial trouble: industry rescue plan</a:t>
            </a:r>
          </a:p>
          <a:p>
            <a:pPr algn="r">
              <a:spcAft>
                <a:spcPts val="1200"/>
              </a:spcAft>
            </a:pPr>
            <a:r>
              <a:rPr lang="en-GB" sz="1800" dirty="0" smtClean="0"/>
              <a:t>Industry draws on its economic power but is unable to secure complete abolishment of legislation</a:t>
            </a:r>
          </a:p>
          <a:p>
            <a:pPr algn="r">
              <a:spcAft>
                <a:spcPts val="1200"/>
              </a:spcAft>
            </a:pPr>
            <a:r>
              <a:rPr lang="en-GB" sz="1800" dirty="0" smtClean="0"/>
              <a:t>Environmentalism revival with Reagan</a:t>
            </a:r>
          </a:p>
          <a:p>
            <a:pPr algn="r">
              <a:spcAft>
                <a:spcPts val="1200"/>
              </a:spcAft>
            </a:pPr>
            <a:r>
              <a:rPr lang="en-GB" sz="1800" dirty="0" smtClean="0"/>
              <a:t>Three-Way Catalytic (TWC) converters phased-in</a:t>
            </a:r>
          </a:p>
        </p:txBody>
      </p:sp>
      <p:grpSp>
        <p:nvGrpSpPr>
          <p:cNvPr id="18" name="Group 17"/>
          <p:cNvGrpSpPr/>
          <p:nvPr/>
        </p:nvGrpSpPr>
        <p:grpSpPr>
          <a:xfrm>
            <a:off x="-71470" y="2338245"/>
            <a:ext cx="4929190" cy="3162457"/>
            <a:chOff x="4223901" y="2571744"/>
            <a:chExt cx="4929190" cy="3162457"/>
          </a:xfrm>
        </p:grpSpPr>
        <p:pic>
          <p:nvPicPr>
            <p:cNvPr id="19" name="Picture 3"/>
            <p:cNvPicPr>
              <a:picLocks noChangeAspect="1" noChangeArrowheads="1"/>
            </p:cNvPicPr>
            <p:nvPr/>
          </p:nvPicPr>
          <p:blipFill>
            <a:blip r:embed="rId2" cstate="print"/>
            <a:srcRect b="9349"/>
            <a:stretch>
              <a:fillRect/>
            </a:stretch>
          </p:blipFill>
          <p:spPr bwMode="auto">
            <a:xfrm>
              <a:off x="4479780" y="2845846"/>
              <a:ext cx="4673311" cy="2871984"/>
            </a:xfrm>
            <a:prstGeom prst="rect">
              <a:avLst/>
            </a:prstGeom>
            <a:noFill/>
            <a:ln w="28575">
              <a:solidFill>
                <a:schemeClr val="tx1"/>
              </a:solidFill>
              <a:miter lim="800000"/>
              <a:headEnd/>
              <a:tailEnd/>
            </a:ln>
            <a:effectLst/>
          </p:spPr>
        </p:pic>
        <p:sp>
          <p:nvSpPr>
            <p:cNvPr id="20" name="Rectangle 19"/>
            <p:cNvSpPr/>
            <p:nvPr/>
          </p:nvSpPr>
          <p:spPr>
            <a:xfrm>
              <a:off x="4500562" y="2571744"/>
              <a:ext cx="4500594" cy="307777"/>
            </a:xfrm>
            <a:prstGeom prst="rect">
              <a:avLst/>
            </a:prstGeom>
          </p:spPr>
          <p:txBody>
            <a:bodyPr wrap="square">
              <a:spAutoFit/>
            </a:bodyPr>
            <a:lstStyle/>
            <a:p>
              <a:pPr lvl="0"/>
              <a:r>
                <a:rPr lang="en-GB" sz="1400" dirty="0" smtClean="0">
                  <a:solidFill>
                    <a:srgbClr val="DDDDDD"/>
                  </a:solidFill>
                  <a:latin typeface="Arial"/>
                </a:rPr>
                <a:t>GM’s closed loop emission control system with TWC</a:t>
              </a:r>
            </a:p>
          </p:txBody>
        </p:sp>
        <p:sp>
          <p:nvSpPr>
            <p:cNvPr id="21" name="TextBox 20"/>
            <p:cNvSpPr txBox="1"/>
            <p:nvPr/>
          </p:nvSpPr>
          <p:spPr>
            <a:xfrm flipH="1">
              <a:off x="4223901" y="2928934"/>
              <a:ext cx="307777" cy="2805267"/>
            </a:xfrm>
            <a:prstGeom prst="rect">
              <a:avLst/>
            </a:prstGeom>
            <a:noFill/>
          </p:spPr>
          <p:txBody>
            <a:bodyPr vert="vert270" wrap="square" rtlCol="0">
              <a:spAutoFit/>
            </a:bodyPr>
            <a:lstStyle/>
            <a:p>
              <a:pPr>
                <a:spcBef>
                  <a:spcPts val="0"/>
                </a:spcBef>
              </a:pPr>
              <a:r>
                <a:rPr lang="en-GB" sz="800" dirty="0" smtClean="0">
                  <a:solidFill>
                    <a:srgbClr val="FFCC00"/>
                  </a:solidFill>
                  <a:latin typeface="+mn-lt"/>
                </a:rPr>
                <a:t>Source:</a:t>
              </a:r>
              <a:r>
                <a:rPr lang="en-GB" sz="800" dirty="0" smtClean="0">
                  <a:solidFill>
                    <a:srgbClr val="FFFFFF"/>
                  </a:solidFill>
                  <a:latin typeface="+mn-lt"/>
                </a:rPr>
                <a:t> Mondt (2000)</a:t>
              </a:r>
              <a:endParaRPr lang="en-GB" sz="800" dirty="0">
                <a:solidFill>
                  <a:srgbClr val="FFFFFF"/>
                </a:solidFill>
                <a:latin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Discussion: technological change</a:t>
            </a:r>
            <a:endParaRPr lang="en-GB" dirty="0"/>
          </a:p>
        </p:txBody>
      </p:sp>
      <p:sp>
        <p:nvSpPr>
          <p:cNvPr id="3" name="Espaço Reservado para Conteúdo 2"/>
          <p:cNvSpPr>
            <a:spLocks noGrp="1"/>
          </p:cNvSpPr>
          <p:nvPr>
            <p:ph idx="1"/>
          </p:nvPr>
        </p:nvSpPr>
        <p:spPr>
          <a:xfrm>
            <a:off x="463302" y="1484784"/>
            <a:ext cx="8285162" cy="4725689"/>
          </a:xfrm>
        </p:spPr>
        <p:txBody>
          <a:bodyPr/>
          <a:lstStyle/>
          <a:p>
            <a:pPr>
              <a:lnSpc>
                <a:spcPct val="100000"/>
              </a:lnSpc>
              <a:spcBef>
                <a:spcPts val="1800"/>
              </a:spcBef>
            </a:pPr>
            <a:r>
              <a:rPr lang="en-GB" sz="3000" dirty="0" smtClean="0">
                <a:solidFill>
                  <a:srgbClr val="FFC000"/>
                </a:solidFill>
              </a:rPr>
              <a:t>Technological change </a:t>
            </a:r>
            <a:r>
              <a:rPr lang="en-GB" sz="3000" dirty="0" smtClean="0"/>
              <a:t>in four steps:</a:t>
            </a:r>
          </a:p>
          <a:p>
            <a:pPr marL="871538" lvl="1" indent="-514350">
              <a:lnSpc>
                <a:spcPct val="100000"/>
              </a:lnSpc>
              <a:spcBef>
                <a:spcPts val="1800"/>
              </a:spcBef>
              <a:buFont typeface="+mj-lt"/>
              <a:buAutoNum type="arabicPeriod"/>
            </a:pPr>
            <a:r>
              <a:rPr lang="en-GB" sz="3000" dirty="0" smtClean="0"/>
              <a:t>Investing in </a:t>
            </a:r>
            <a:r>
              <a:rPr lang="en-GB" sz="3000" dirty="0" smtClean="0">
                <a:solidFill>
                  <a:srgbClr val="FFC000"/>
                </a:solidFill>
              </a:rPr>
              <a:t>R&amp;D</a:t>
            </a:r>
            <a:r>
              <a:rPr lang="en-GB" sz="3000" dirty="0" smtClean="0"/>
              <a:t> (with resistance &amp; as framing strategy);</a:t>
            </a:r>
          </a:p>
          <a:p>
            <a:pPr marL="871538" lvl="1" indent="-514350">
              <a:lnSpc>
                <a:spcPct val="100000"/>
              </a:lnSpc>
              <a:spcBef>
                <a:spcPts val="1800"/>
              </a:spcBef>
              <a:buFont typeface="+mj-lt"/>
              <a:buAutoNum type="arabicPeriod"/>
            </a:pPr>
            <a:r>
              <a:rPr lang="en-GB" sz="3000" spc="-1000" dirty="0" smtClean="0"/>
              <a:t> </a:t>
            </a:r>
            <a:r>
              <a:rPr lang="en-GB" sz="3000" dirty="0" smtClean="0">
                <a:solidFill>
                  <a:srgbClr val="FFC000"/>
                </a:solidFill>
              </a:rPr>
              <a:t>Tinkering with engine </a:t>
            </a:r>
            <a:r>
              <a:rPr lang="en-GB" sz="3000" dirty="0" smtClean="0"/>
              <a:t>technology (‘voluntary’ action: political strategy);</a:t>
            </a:r>
          </a:p>
          <a:p>
            <a:pPr marL="871538" lvl="1" indent="-514350">
              <a:lnSpc>
                <a:spcPct val="100000"/>
              </a:lnSpc>
              <a:spcBef>
                <a:spcPts val="1800"/>
              </a:spcBef>
              <a:buFont typeface="+mj-lt"/>
              <a:buAutoNum type="arabicPeriod"/>
            </a:pPr>
            <a:r>
              <a:rPr lang="en-GB" sz="3000" spc="-1000" dirty="0" smtClean="0"/>
              <a:t> </a:t>
            </a:r>
            <a:r>
              <a:rPr lang="en-GB" sz="3000" dirty="0" smtClean="0">
                <a:solidFill>
                  <a:srgbClr val="FFC000"/>
                </a:solidFill>
              </a:rPr>
              <a:t>Simple add-ons </a:t>
            </a:r>
            <a:r>
              <a:rPr lang="en-GB" sz="3000" dirty="0" smtClean="0"/>
              <a:t>(incrementalism)</a:t>
            </a:r>
            <a:endParaRPr lang="en-GB" sz="3000" dirty="0" smtClean="0">
              <a:solidFill>
                <a:srgbClr val="FFC000"/>
              </a:solidFill>
            </a:endParaRPr>
          </a:p>
          <a:p>
            <a:pPr marL="871538" lvl="1" indent="-514350">
              <a:lnSpc>
                <a:spcPct val="100000"/>
              </a:lnSpc>
              <a:spcBef>
                <a:spcPts val="1800"/>
              </a:spcBef>
              <a:buFont typeface="+mj-lt"/>
              <a:buAutoNum type="arabicPeriod"/>
            </a:pPr>
            <a:r>
              <a:rPr lang="en-GB" sz="3000" spc="-1000" dirty="0" smtClean="0"/>
              <a:t> </a:t>
            </a:r>
            <a:r>
              <a:rPr lang="en-GB" sz="3000" dirty="0" smtClean="0"/>
              <a:t>Complex add-ons and </a:t>
            </a:r>
            <a:r>
              <a:rPr lang="en-GB" sz="3000" dirty="0" smtClean="0">
                <a:solidFill>
                  <a:srgbClr val="FFC000"/>
                </a:solidFill>
              </a:rPr>
              <a:t>architectural change </a:t>
            </a:r>
            <a:r>
              <a:rPr lang="en-GB" sz="3000" dirty="0" smtClean="0"/>
              <a:t>of engine (more ‘radical’ innovation)</a:t>
            </a:r>
          </a:p>
          <a:p>
            <a:endParaRPr lang="en-GB" dirty="0"/>
          </a:p>
        </p:txBody>
      </p:sp>
      <p:sp>
        <p:nvSpPr>
          <p:cNvPr id="4" name="Espaço Reservado para Número de Slide 3"/>
          <p:cNvSpPr>
            <a:spLocks noGrp="1"/>
          </p:cNvSpPr>
          <p:nvPr>
            <p:ph type="sldNum" sz="quarter" idx="12"/>
          </p:nvPr>
        </p:nvSpPr>
        <p:spPr/>
        <p:txBody>
          <a:bodyPr/>
          <a:lstStyle/>
          <a:p>
            <a:fld id="{0DC97ED8-5288-4DBE-91F2-E23A95D5A7E6}" type="slidenum">
              <a:rPr lang="en-GB" smtClean="0"/>
              <a:pPr/>
              <a:t>19</a:t>
            </a:fld>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Research project</a:t>
            </a:r>
            <a:endParaRPr lang="en-GB" dirty="0"/>
          </a:p>
        </p:txBody>
      </p:sp>
      <p:sp>
        <p:nvSpPr>
          <p:cNvPr id="3" name="Espaço Reservado para Conteúdo 2"/>
          <p:cNvSpPr>
            <a:spLocks noGrp="1"/>
          </p:cNvSpPr>
          <p:nvPr>
            <p:ph idx="1"/>
          </p:nvPr>
        </p:nvSpPr>
        <p:spPr>
          <a:xfrm>
            <a:off x="242156" y="1340768"/>
            <a:ext cx="8659688" cy="5517232"/>
          </a:xfrm>
        </p:spPr>
        <p:txBody>
          <a:bodyPr/>
          <a:lstStyle/>
          <a:p>
            <a:r>
              <a:rPr lang="en-GB" sz="2400" i="1" dirty="0" smtClean="0">
                <a:solidFill>
                  <a:srgbClr val="FFCC00"/>
                </a:solidFill>
              </a:rPr>
              <a:t>‘Destabilisation of sociotechnical regimes as the key to transitions towards sustainability’</a:t>
            </a:r>
          </a:p>
          <a:p>
            <a:pPr lvl="1"/>
            <a:r>
              <a:rPr lang="en-GB" sz="2400" dirty="0" smtClean="0"/>
              <a:t>The present literature focuses on green options that break through and replace existing sociotechnical regimes.</a:t>
            </a:r>
          </a:p>
          <a:p>
            <a:pPr lvl="1"/>
            <a:r>
              <a:rPr lang="en-GB" sz="2400" dirty="0" smtClean="0"/>
              <a:t>The project turns the analytical focus upside down, seeing the </a:t>
            </a:r>
            <a:r>
              <a:rPr lang="en-GB" sz="2400" i="1" dirty="0" smtClean="0">
                <a:solidFill>
                  <a:srgbClr val="FFCC00"/>
                </a:solidFill>
              </a:rPr>
              <a:t>destabilisation</a:t>
            </a:r>
            <a:r>
              <a:rPr lang="en-GB" sz="2400" dirty="0" smtClean="0"/>
              <a:t> and </a:t>
            </a:r>
            <a:r>
              <a:rPr lang="en-GB" sz="2400" i="1" dirty="0" smtClean="0">
                <a:solidFill>
                  <a:srgbClr val="FFCC00"/>
                </a:solidFill>
              </a:rPr>
              <a:t>decline</a:t>
            </a:r>
            <a:r>
              <a:rPr lang="en-GB" sz="2400" i="1" dirty="0" smtClean="0"/>
              <a:t> </a:t>
            </a:r>
            <a:r>
              <a:rPr lang="en-GB" sz="2400" dirty="0" smtClean="0"/>
              <a:t>of existing regimes as the key to transitions.</a:t>
            </a:r>
          </a:p>
          <a:p>
            <a:pPr lvl="2"/>
            <a:r>
              <a:rPr lang="en-GB" sz="2400" dirty="0" smtClean="0"/>
              <a:t>The ‘destructive’ side of ‘creative destruction’?</a:t>
            </a:r>
          </a:p>
          <a:p>
            <a:pPr lvl="1"/>
            <a:r>
              <a:rPr lang="en-GB" sz="2400" dirty="0" smtClean="0"/>
              <a:t>Funded by ERC, led by Prof. Frank </a:t>
            </a:r>
            <a:r>
              <a:rPr lang="en-GB" sz="2400" dirty="0" err="1" smtClean="0"/>
              <a:t>Geels</a:t>
            </a:r>
            <a:r>
              <a:rPr lang="en-GB" sz="2400" dirty="0" smtClean="0"/>
              <a:t>:</a:t>
            </a:r>
          </a:p>
          <a:p>
            <a:pPr lvl="2"/>
            <a:r>
              <a:rPr lang="en-GB" sz="2400" dirty="0" smtClean="0"/>
              <a:t>Bruno </a:t>
            </a:r>
            <a:r>
              <a:rPr lang="en-GB" sz="2400" dirty="0" err="1" smtClean="0"/>
              <a:t>Turnheim</a:t>
            </a:r>
            <a:r>
              <a:rPr lang="en-GB" sz="2400" dirty="0" smtClean="0"/>
              <a:t> (coal industry);</a:t>
            </a:r>
          </a:p>
          <a:p>
            <a:pPr lvl="2"/>
            <a:r>
              <a:rPr lang="en-GB" sz="2400" dirty="0" smtClean="0"/>
              <a:t>Caetano Penna (car </a:t>
            </a:r>
            <a:r>
              <a:rPr lang="en-GB" sz="2400" smtClean="0"/>
              <a:t>industry).</a:t>
            </a:r>
            <a:endParaRPr lang="en-GB" sz="2400" dirty="0" smtClean="0"/>
          </a:p>
        </p:txBody>
      </p:sp>
      <p:sp>
        <p:nvSpPr>
          <p:cNvPr id="4" name="Espaço Reservado para Número de Slide 3"/>
          <p:cNvSpPr>
            <a:spLocks noGrp="1"/>
          </p:cNvSpPr>
          <p:nvPr>
            <p:ph type="sldNum" sz="quarter" idx="12"/>
          </p:nvPr>
        </p:nvSpPr>
        <p:spPr/>
        <p:txBody>
          <a:bodyPr/>
          <a:lstStyle/>
          <a:p>
            <a:fld id="{0DC97ED8-5288-4DBE-91F2-E23A95D5A7E6}" type="slidenum">
              <a:rPr lang="en-GB" smtClean="0"/>
              <a:pPr/>
              <a:t>2</a:t>
            </a:fld>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Discussion: sources of inertia and how they were overcome</a:t>
            </a:r>
            <a:endParaRPr lang="en-GB" dirty="0"/>
          </a:p>
        </p:txBody>
      </p:sp>
      <p:sp>
        <p:nvSpPr>
          <p:cNvPr id="3" name="Espaço Reservado para Conteúdo 2"/>
          <p:cNvSpPr>
            <a:spLocks noGrp="1"/>
          </p:cNvSpPr>
          <p:nvPr>
            <p:ph idx="1"/>
          </p:nvPr>
        </p:nvSpPr>
        <p:spPr>
          <a:xfrm>
            <a:off x="242156" y="1340768"/>
            <a:ext cx="8659688" cy="4968553"/>
          </a:xfrm>
        </p:spPr>
        <p:txBody>
          <a:bodyPr/>
          <a:lstStyle/>
          <a:p>
            <a:pPr marL="457200" indent="-457200">
              <a:buFont typeface="+mj-lt"/>
              <a:buAutoNum type="arabicPeriod"/>
            </a:pPr>
            <a:r>
              <a:rPr lang="en-GB" sz="2100" dirty="0" smtClean="0"/>
              <a:t>Denial (</a:t>
            </a:r>
            <a:r>
              <a:rPr lang="en-GB" sz="2100" dirty="0" smtClean="0">
                <a:solidFill>
                  <a:srgbClr val="FFC000"/>
                </a:solidFill>
              </a:rPr>
              <a:t>belief system</a:t>
            </a:r>
            <a:r>
              <a:rPr lang="en-GB" sz="2100" dirty="0" smtClean="0"/>
              <a:t>) by industry undermined by scientific research and severe smog episodes (sense of urgency promoted by media);</a:t>
            </a:r>
          </a:p>
          <a:p>
            <a:pPr marL="457200" indent="-457200">
              <a:buFont typeface="+mj-lt"/>
              <a:buAutoNum type="arabicPeriod"/>
            </a:pPr>
            <a:r>
              <a:rPr lang="en-GB" sz="2100" dirty="0" smtClean="0"/>
              <a:t>Defensive industry response, incremental change (</a:t>
            </a:r>
            <a:r>
              <a:rPr lang="en-GB" sz="2100" dirty="0" smtClean="0">
                <a:solidFill>
                  <a:srgbClr val="FFC000"/>
                </a:solidFill>
              </a:rPr>
              <a:t>technical regime</a:t>
            </a:r>
            <a:r>
              <a:rPr lang="en-GB" sz="2100" dirty="0" smtClean="0"/>
              <a:t>): cracking the closed industry front </a:t>
            </a:r>
            <a:r>
              <a:rPr lang="en-GB" sz="2100" dirty="0" smtClean="0">
                <a:sym typeface="Wingdings" pitchFamily="2" charset="2"/>
              </a:rPr>
              <a:t></a:t>
            </a:r>
            <a:r>
              <a:rPr lang="en-GB" sz="2100" dirty="0" smtClean="0"/>
              <a:t> competition with suppliers (for catalytic converter market) and outsiders (e.g. engine innovations by Japanese firms) and heightened incentives to increase rivals costs (because of regulatory commitment by EPA);</a:t>
            </a:r>
          </a:p>
          <a:p>
            <a:pPr marL="457200" indent="-457200">
              <a:buFont typeface="+mj-lt"/>
              <a:buAutoNum type="arabicPeriod"/>
            </a:pPr>
            <a:r>
              <a:rPr lang="en-GB" sz="2100" dirty="0" smtClean="0"/>
              <a:t>Lack of consumer demand (</a:t>
            </a:r>
            <a:r>
              <a:rPr lang="en-GB" sz="2100" dirty="0" smtClean="0">
                <a:solidFill>
                  <a:srgbClr val="FFC000"/>
                </a:solidFill>
              </a:rPr>
              <a:t>strategic orientation</a:t>
            </a:r>
            <a:r>
              <a:rPr lang="en-GB" sz="2100" dirty="0" smtClean="0"/>
              <a:t>): market for catalytic converters created via technology forcing policy;</a:t>
            </a:r>
          </a:p>
          <a:p>
            <a:pPr marL="457200" indent="-457200">
              <a:buFont typeface="+mj-lt"/>
              <a:buAutoNum type="arabicPeriod"/>
            </a:pPr>
            <a:r>
              <a:rPr lang="en-GB" sz="2100" dirty="0" smtClean="0"/>
              <a:t>Industry’s economic problems (affecting its ‘</a:t>
            </a:r>
            <a:r>
              <a:rPr lang="en-GB" sz="2100" dirty="0" smtClean="0">
                <a:solidFill>
                  <a:srgbClr val="FFC000"/>
                </a:solidFill>
              </a:rPr>
              <a:t>mission</a:t>
            </a:r>
            <a:r>
              <a:rPr lang="en-GB" sz="2100" dirty="0" smtClean="0"/>
              <a:t>’) leading to concerns about over-regulation: institutionalized environmental movement.</a:t>
            </a:r>
            <a:endParaRPr lang="en-GB" sz="2100" dirty="0"/>
          </a:p>
        </p:txBody>
      </p:sp>
      <p:sp>
        <p:nvSpPr>
          <p:cNvPr id="4" name="Espaço Reservado para Número de Slide 3"/>
          <p:cNvSpPr>
            <a:spLocks noGrp="1"/>
          </p:cNvSpPr>
          <p:nvPr>
            <p:ph type="sldNum" sz="quarter" idx="12"/>
          </p:nvPr>
        </p:nvSpPr>
        <p:spPr/>
        <p:txBody>
          <a:bodyPr/>
          <a:lstStyle/>
          <a:p>
            <a:fld id="{0DC97ED8-5288-4DBE-91F2-E23A95D5A7E6}" type="slidenum">
              <a:rPr lang="en-GB" smtClean="0"/>
              <a:pPr/>
              <a:t>20</a:t>
            </a:fld>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Regime vs. System transition?</a:t>
            </a:r>
            <a:endParaRPr lang="en-GB" dirty="0"/>
          </a:p>
        </p:txBody>
      </p:sp>
      <p:sp>
        <p:nvSpPr>
          <p:cNvPr id="4" name="Slide Number Placeholder 3"/>
          <p:cNvSpPr>
            <a:spLocks noGrp="1"/>
          </p:cNvSpPr>
          <p:nvPr>
            <p:ph type="sldNum" sz="quarter" idx="12"/>
          </p:nvPr>
        </p:nvSpPr>
        <p:spPr/>
        <p:txBody>
          <a:bodyPr/>
          <a:lstStyle/>
          <a:p>
            <a:fld id="{0DC97ED8-5288-4DBE-91F2-E23A95D5A7E6}" type="slidenum">
              <a:rPr lang="en-GB" smtClean="0"/>
              <a:pPr/>
              <a:t>21</a:t>
            </a:fld>
            <a:endParaRPr lang="en-GB"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3" name="TextBox 12"/>
          <p:cNvSpPr txBox="1"/>
          <p:nvPr/>
        </p:nvSpPr>
        <p:spPr>
          <a:xfrm flipH="1">
            <a:off x="1500166" y="2188775"/>
            <a:ext cx="307777" cy="2240357"/>
          </a:xfrm>
          <a:prstGeom prst="rect">
            <a:avLst/>
          </a:prstGeom>
          <a:noFill/>
        </p:spPr>
        <p:txBody>
          <a:bodyPr vert="vert270" wrap="square" rtlCol="0">
            <a:spAutoFit/>
          </a:bodyPr>
          <a:lstStyle/>
          <a:p>
            <a:pPr>
              <a:spcBef>
                <a:spcPts val="0"/>
              </a:spcBef>
            </a:pPr>
            <a:r>
              <a:rPr lang="en-GB" sz="800" dirty="0" smtClean="0">
                <a:solidFill>
                  <a:srgbClr val="FFCC00"/>
                </a:solidFill>
                <a:latin typeface="+mn-lt"/>
              </a:rPr>
              <a:t>Source:</a:t>
            </a:r>
            <a:r>
              <a:rPr lang="en-GB" sz="800" dirty="0" smtClean="0">
                <a:solidFill>
                  <a:srgbClr val="FFFFFF"/>
                </a:solidFill>
                <a:latin typeface="+mn-lt"/>
              </a:rPr>
              <a:t> Bigelow et. al, 1993:27</a:t>
            </a:r>
            <a:endParaRPr lang="en-GB" sz="800" dirty="0">
              <a:solidFill>
                <a:srgbClr val="FFFFFF"/>
              </a:solidFill>
              <a:latin typeface="+mn-lt"/>
            </a:endParaRPr>
          </a:p>
        </p:txBody>
      </p:sp>
      <p:sp>
        <p:nvSpPr>
          <p:cNvPr id="17" name="Rectangle 16"/>
          <p:cNvSpPr/>
          <p:nvPr/>
        </p:nvSpPr>
        <p:spPr>
          <a:xfrm>
            <a:off x="1736505" y="1252823"/>
            <a:ext cx="5572164" cy="523220"/>
          </a:xfrm>
          <a:prstGeom prst="rect">
            <a:avLst/>
          </a:prstGeom>
        </p:spPr>
        <p:txBody>
          <a:bodyPr wrap="square">
            <a:spAutoFit/>
          </a:bodyPr>
          <a:lstStyle/>
          <a:p>
            <a:r>
              <a:rPr lang="en-GB" sz="1400" i="1" dirty="0" smtClean="0">
                <a:solidFill>
                  <a:srgbClr val="DDDDDD"/>
                </a:solidFill>
                <a:latin typeface="+mn-lt"/>
              </a:rPr>
              <a:t>The influence of intensity and diversity of values and interests on an issue’s development path</a:t>
            </a:r>
            <a:endParaRPr lang="en-GB" sz="1400" dirty="0">
              <a:solidFill>
                <a:srgbClr val="DDDDDD"/>
              </a:solidFill>
              <a:latin typeface="+mn-lt"/>
            </a:endParaRPr>
          </a:p>
        </p:txBody>
      </p:sp>
      <p:sp>
        <p:nvSpPr>
          <p:cNvPr id="18" name="TextBox 17"/>
          <p:cNvSpPr txBox="1"/>
          <p:nvPr/>
        </p:nvSpPr>
        <p:spPr>
          <a:xfrm>
            <a:off x="375018" y="4500570"/>
            <a:ext cx="8483262" cy="2323713"/>
          </a:xfrm>
          <a:prstGeom prst="rect">
            <a:avLst/>
          </a:prstGeom>
          <a:noFill/>
        </p:spPr>
        <p:txBody>
          <a:bodyPr wrap="square" rtlCol="0">
            <a:spAutoFit/>
          </a:bodyPr>
          <a:lstStyle/>
          <a:p>
            <a:pPr marL="177800" lvl="0" indent="-177800" eaLnBrk="1" hangingPunct="1">
              <a:lnSpc>
                <a:spcPct val="125000"/>
              </a:lnSpc>
              <a:spcBef>
                <a:spcPct val="0"/>
              </a:spcBef>
              <a:spcAft>
                <a:spcPts val="600"/>
              </a:spcAft>
              <a:buFont typeface="Arial" pitchFamily="34" charset="0"/>
              <a:buChar char="•"/>
            </a:pPr>
            <a:r>
              <a:rPr lang="en-GB" dirty="0" smtClean="0">
                <a:solidFill>
                  <a:srgbClr val="DDDDDD"/>
                </a:solidFill>
                <a:latin typeface="+mn-lt"/>
                <a:cs typeface="+mn-cs"/>
              </a:rPr>
              <a:t>Even if the air pollution case was fairly ‘simple’ in terms of intensity and diversity of values and interests, it was a very complex and long greening process.</a:t>
            </a:r>
          </a:p>
          <a:p>
            <a:pPr marL="177800" indent="-177800" eaLnBrk="1" hangingPunct="1">
              <a:lnSpc>
                <a:spcPct val="125000"/>
              </a:lnSpc>
              <a:spcBef>
                <a:spcPct val="0"/>
              </a:spcBef>
              <a:spcAft>
                <a:spcPts val="600"/>
              </a:spcAft>
              <a:buFont typeface="Arial" pitchFamily="34" charset="0"/>
              <a:buChar char="•"/>
            </a:pPr>
            <a:r>
              <a:rPr lang="en-GB" dirty="0" smtClean="0">
                <a:solidFill>
                  <a:srgbClr val="DDDDDD"/>
                </a:solidFill>
                <a:latin typeface="+mn-lt"/>
                <a:cs typeface="+mn-cs"/>
              </a:rPr>
              <a:t>In cases involving system transition and technological discontinuities, it is likely that resistance will be more intense and issue evolution more complex.</a:t>
            </a:r>
          </a:p>
          <a:p>
            <a:pPr marL="177800" indent="-177800" eaLnBrk="1" hangingPunct="1">
              <a:lnSpc>
                <a:spcPct val="125000"/>
              </a:lnSpc>
              <a:spcBef>
                <a:spcPct val="0"/>
              </a:spcBef>
              <a:spcAft>
                <a:spcPts val="600"/>
              </a:spcAft>
              <a:buFont typeface="Arial" pitchFamily="34" charset="0"/>
              <a:buChar char="•"/>
            </a:pPr>
            <a:r>
              <a:rPr lang="en-GB" dirty="0" smtClean="0">
                <a:solidFill>
                  <a:srgbClr val="DDDDDD"/>
                </a:solidFill>
                <a:latin typeface="+mn-lt"/>
                <a:cs typeface="+mn-cs"/>
              </a:rPr>
              <a:t>But we expect that our analytical framework will be useful for studying contemporary ‘greening of industry’ processes.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Regime vs. System transition?</a:t>
            </a:r>
            <a:endParaRPr lang="en-GB" dirty="0"/>
          </a:p>
        </p:txBody>
      </p:sp>
      <p:sp>
        <p:nvSpPr>
          <p:cNvPr id="4" name="Espaço Reservado para Conteúdo 3"/>
          <p:cNvSpPr>
            <a:spLocks noGrp="1"/>
          </p:cNvSpPr>
          <p:nvPr>
            <p:ph sz="half" idx="2"/>
          </p:nvPr>
        </p:nvSpPr>
        <p:spPr>
          <a:xfrm>
            <a:off x="5652120" y="1871663"/>
            <a:ext cx="3187080" cy="3690937"/>
          </a:xfrm>
        </p:spPr>
        <p:txBody>
          <a:bodyPr/>
          <a:lstStyle/>
          <a:p>
            <a:pPr lvl="0">
              <a:spcAft>
                <a:spcPts val="600"/>
              </a:spcAft>
              <a:buFont typeface="Arial" pitchFamily="34" charset="0"/>
              <a:buChar char="•"/>
            </a:pPr>
            <a:r>
              <a:rPr lang="en-GB" sz="1800" dirty="0" smtClean="0"/>
              <a:t>The </a:t>
            </a:r>
            <a:r>
              <a:rPr lang="en-GB" sz="1800" dirty="0" smtClean="0">
                <a:solidFill>
                  <a:srgbClr val="FFCC00"/>
                </a:solidFill>
              </a:rPr>
              <a:t>air pollution case </a:t>
            </a:r>
            <a:r>
              <a:rPr lang="en-GB" sz="1800" dirty="0" smtClean="0"/>
              <a:t>was fairly ‘simple’: normal path, but very complex and long greening process.</a:t>
            </a:r>
          </a:p>
          <a:p>
            <a:pPr>
              <a:spcAft>
                <a:spcPts val="600"/>
              </a:spcAft>
              <a:buFont typeface="Arial" pitchFamily="34" charset="0"/>
              <a:buChar char="•"/>
            </a:pPr>
            <a:r>
              <a:rPr lang="en-GB" sz="1800" dirty="0" smtClean="0"/>
              <a:t>Cases of </a:t>
            </a:r>
            <a:r>
              <a:rPr lang="en-GB" sz="1800" dirty="0" smtClean="0">
                <a:solidFill>
                  <a:srgbClr val="FFCC00"/>
                </a:solidFill>
              </a:rPr>
              <a:t>system transition and technological discontinuities</a:t>
            </a:r>
            <a:r>
              <a:rPr lang="en-GB" sz="1800" dirty="0" smtClean="0"/>
              <a:t>: resistance will be more intense and issue evolution even more complex.</a:t>
            </a:r>
          </a:p>
          <a:p>
            <a:pPr>
              <a:spcAft>
                <a:spcPts val="600"/>
              </a:spcAft>
              <a:buFont typeface="Arial" pitchFamily="34" charset="0"/>
              <a:buChar char="•"/>
            </a:pPr>
            <a:r>
              <a:rPr lang="en-GB" sz="1800" dirty="0" smtClean="0"/>
              <a:t>Proposed analytical framework should still be useful.</a:t>
            </a:r>
          </a:p>
        </p:txBody>
      </p:sp>
      <p:sp>
        <p:nvSpPr>
          <p:cNvPr id="5" name="Espaço Reservado para Número de Slide 4"/>
          <p:cNvSpPr>
            <a:spLocks noGrp="1"/>
          </p:cNvSpPr>
          <p:nvPr>
            <p:ph type="sldNum" sz="quarter" idx="12"/>
          </p:nvPr>
        </p:nvSpPr>
        <p:spPr/>
        <p:txBody>
          <a:bodyPr/>
          <a:lstStyle/>
          <a:p>
            <a:fld id="{E6D0C992-D962-4104-B197-279C1F01B4D7}" type="slidenum">
              <a:rPr lang="en-GB" smtClean="0"/>
              <a:pPr/>
              <a:t>22</a:t>
            </a:fld>
            <a:endParaRPr lang="en-GB" dirty="0"/>
          </a:p>
        </p:txBody>
      </p:sp>
      <p:pic>
        <p:nvPicPr>
          <p:cNvPr id="6" name="Picture 2" descr="bigelow redrawn"/>
          <p:cNvPicPr>
            <a:picLocks noChangeAspect="1" noChangeArrowheads="1"/>
          </p:cNvPicPr>
          <p:nvPr/>
        </p:nvPicPr>
        <p:blipFill>
          <a:blip r:embed="rId2" cstate="print"/>
          <a:srcRect/>
          <a:stretch>
            <a:fillRect/>
          </a:stretch>
        </p:blipFill>
        <p:spPr bwMode="auto">
          <a:xfrm>
            <a:off x="179512" y="1871036"/>
            <a:ext cx="5328592" cy="3790212"/>
          </a:xfrm>
          <a:prstGeom prst="rect">
            <a:avLst/>
          </a:prstGeom>
          <a:noFill/>
          <a:ln w="9525">
            <a:noFill/>
            <a:miter lim="800000"/>
            <a:headEnd/>
            <a:tailEnd/>
          </a:ln>
        </p:spPr>
      </p:pic>
      <p:sp>
        <p:nvSpPr>
          <p:cNvPr id="7" name="Rectangle 16"/>
          <p:cNvSpPr/>
          <p:nvPr/>
        </p:nvSpPr>
        <p:spPr>
          <a:xfrm>
            <a:off x="179512" y="1252823"/>
            <a:ext cx="5572164" cy="646331"/>
          </a:xfrm>
          <a:prstGeom prst="rect">
            <a:avLst/>
          </a:prstGeom>
        </p:spPr>
        <p:txBody>
          <a:bodyPr wrap="square">
            <a:spAutoFit/>
          </a:bodyPr>
          <a:lstStyle/>
          <a:p>
            <a:r>
              <a:rPr lang="en-GB" i="1" dirty="0" smtClean="0">
                <a:solidFill>
                  <a:srgbClr val="DDDDDD"/>
                </a:solidFill>
                <a:latin typeface="+mn-lt"/>
              </a:rPr>
              <a:t>The influence of intensity and diversity of values and interests on an issue’s development path</a:t>
            </a:r>
            <a:endParaRPr lang="en-GB" dirty="0">
              <a:solidFill>
                <a:srgbClr val="DDDDDD"/>
              </a:solidFill>
              <a:latin typeface="+mn-lt"/>
            </a:endParaRPr>
          </a:p>
        </p:txBody>
      </p:sp>
      <p:sp>
        <p:nvSpPr>
          <p:cNvPr id="8" name="TextBox 12"/>
          <p:cNvSpPr txBox="1"/>
          <p:nvPr/>
        </p:nvSpPr>
        <p:spPr>
          <a:xfrm rot="5400000" flipH="1">
            <a:off x="1481542" y="4388398"/>
            <a:ext cx="353943" cy="2958003"/>
          </a:xfrm>
          <a:prstGeom prst="rect">
            <a:avLst/>
          </a:prstGeom>
          <a:noFill/>
        </p:spPr>
        <p:txBody>
          <a:bodyPr vert="vert270" wrap="square" rtlCol="0">
            <a:spAutoFit/>
          </a:bodyPr>
          <a:lstStyle/>
          <a:p>
            <a:pPr>
              <a:spcBef>
                <a:spcPts val="0"/>
              </a:spcBef>
            </a:pPr>
            <a:r>
              <a:rPr lang="en-GB" sz="1100" dirty="0" smtClean="0">
                <a:solidFill>
                  <a:srgbClr val="FFCC00"/>
                </a:solidFill>
                <a:latin typeface="+mn-lt"/>
              </a:rPr>
              <a:t>Source:</a:t>
            </a:r>
            <a:r>
              <a:rPr lang="en-GB" sz="1100" dirty="0" smtClean="0">
                <a:solidFill>
                  <a:srgbClr val="FFFFFF"/>
                </a:solidFill>
                <a:latin typeface="+mn-lt"/>
              </a:rPr>
              <a:t> Based on Bigelow et. al, 1993:27</a:t>
            </a:r>
            <a:endParaRPr lang="en-GB" sz="1100" dirty="0">
              <a:solidFill>
                <a:srgbClr val="FFFFFF"/>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Analytical puzzle</a:t>
            </a:r>
            <a:endParaRPr lang="en-GB" dirty="0"/>
          </a:p>
        </p:txBody>
      </p:sp>
      <p:graphicFrame>
        <p:nvGraphicFramePr>
          <p:cNvPr id="5" name="Espaço Reservado para Conteúdo 4"/>
          <p:cNvGraphicFramePr>
            <a:graphicFrameLocks noGrp="1"/>
          </p:cNvGraphicFramePr>
          <p:nvPr>
            <p:ph idx="1"/>
          </p:nvPr>
        </p:nvGraphicFramePr>
        <p:xfrm>
          <a:off x="554038" y="1871663"/>
          <a:ext cx="8285162" cy="4581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ço Reservado para Número de Slide 3"/>
          <p:cNvSpPr>
            <a:spLocks noGrp="1"/>
          </p:cNvSpPr>
          <p:nvPr>
            <p:ph type="sldNum" sz="quarter" idx="12"/>
          </p:nvPr>
        </p:nvSpPr>
        <p:spPr/>
        <p:txBody>
          <a:bodyPr/>
          <a:lstStyle/>
          <a:p>
            <a:fld id="{0DC97ED8-5288-4DBE-91F2-E23A95D5A7E6}" type="slidenum">
              <a:rPr lang="en-GB" smtClean="0"/>
              <a:pPr/>
              <a:t>3</a:t>
            </a:fld>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D00"/>
                </a:solidFill>
              </a:rPr>
              <a:t>Developments in the greening of industries literature</a:t>
            </a:r>
            <a:endParaRPr lang="en-GB" dirty="0"/>
          </a:p>
        </p:txBody>
      </p:sp>
      <p:graphicFrame>
        <p:nvGraphicFramePr>
          <p:cNvPr id="12" name="Content Placeholder 11"/>
          <p:cNvGraphicFramePr>
            <a:graphicFrameLocks noGrp="1"/>
          </p:cNvGraphicFramePr>
          <p:nvPr>
            <p:ph idx="1"/>
          </p:nvPr>
        </p:nvGraphicFramePr>
        <p:xfrm>
          <a:off x="3132000" y="1071546"/>
          <a:ext cx="2880000" cy="432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DC97ED8-5288-4DBE-91F2-E23A95D5A7E6}" type="slidenum">
              <a:rPr lang="en-GB" smtClean="0"/>
              <a:pPr/>
              <a:t>4</a:t>
            </a:fld>
            <a:endParaRPr lang="en-GB" dirty="0"/>
          </a:p>
        </p:txBody>
      </p:sp>
      <p:graphicFrame>
        <p:nvGraphicFramePr>
          <p:cNvPr id="8" name="Content Placeholder 11"/>
          <p:cNvGraphicFramePr>
            <a:graphicFrameLocks/>
          </p:cNvGraphicFramePr>
          <p:nvPr/>
        </p:nvGraphicFramePr>
        <p:xfrm>
          <a:off x="6192594" y="1071546"/>
          <a:ext cx="2880000" cy="4320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Content Placeholder 11"/>
          <p:cNvGraphicFramePr>
            <a:graphicFrameLocks/>
          </p:cNvGraphicFramePr>
          <p:nvPr/>
        </p:nvGraphicFramePr>
        <p:xfrm>
          <a:off x="71406" y="1071546"/>
          <a:ext cx="2880000" cy="4320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1" name="Rounded Rectangle 8"/>
          <p:cNvSpPr/>
          <p:nvPr/>
        </p:nvSpPr>
        <p:spPr bwMode="auto">
          <a:xfrm>
            <a:off x="72000" y="5500702"/>
            <a:ext cx="9000000" cy="1214446"/>
          </a:xfrm>
          <a:prstGeom prst="roundRect">
            <a:avLst/>
          </a:prstGeom>
          <a:solidFill>
            <a:schemeClr val="accent1"/>
          </a:solidFill>
          <a:ln w="28575"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b="1" dirty="0" smtClean="0">
                <a:solidFill>
                  <a:srgbClr val="FFFFFF"/>
                </a:solidFill>
                <a:latin typeface="+mn-lt"/>
              </a:rPr>
              <a:t>“What is still clearly missing is synthetic research orientation and general models and theories that could be used for framing the ‘big picture’ and the ‘big questions’ of corporate greening.”</a:t>
            </a:r>
            <a:r>
              <a:rPr lang="en-GB" dirty="0" smtClean="0">
                <a:solidFill>
                  <a:srgbClr val="FFFFFF"/>
                </a:solidFill>
                <a:latin typeface="+mn-lt"/>
              </a:rPr>
              <a:t/>
            </a:r>
            <a:br>
              <a:rPr lang="en-GB" dirty="0" smtClean="0">
                <a:solidFill>
                  <a:srgbClr val="FFFFFF"/>
                </a:solidFill>
                <a:latin typeface="+mn-lt"/>
              </a:rPr>
            </a:br>
            <a:r>
              <a:rPr lang="en-GB" dirty="0" smtClean="0">
                <a:solidFill>
                  <a:srgbClr val="FFFF00"/>
                </a:solidFill>
                <a:latin typeface="+mn-lt"/>
              </a:rPr>
              <a:t>(</a:t>
            </a:r>
            <a:r>
              <a:rPr lang="en-GB" dirty="0" err="1" smtClean="0">
                <a:solidFill>
                  <a:srgbClr val="FFFF00"/>
                </a:solidFill>
                <a:latin typeface="+mn-lt"/>
              </a:rPr>
              <a:t>Kallio</a:t>
            </a:r>
            <a:r>
              <a:rPr lang="en-GB" dirty="0" smtClean="0">
                <a:solidFill>
                  <a:srgbClr val="FFFF00"/>
                </a:solidFill>
                <a:latin typeface="+mn-lt"/>
              </a:rPr>
              <a:t> and Nordberg, 2006:446)</a:t>
            </a:r>
            <a:endParaRPr kumimoji="0" lang="en-GB" sz="1800" b="0" u="none" strike="noStrike" cap="none" normalizeH="0" baseline="0" dirty="0" smtClean="0">
              <a:ln>
                <a:noFill/>
              </a:ln>
              <a:solidFill>
                <a:srgbClr val="FFFF00"/>
              </a:solidFill>
              <a:effectLst/>
              <a:latin typeface="+mn-lt"/>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Graphic spid="8" grpId="0">
        <p:bldAsOne/>
      </p:bldGraphic>
      <p:bldGraphic spid="10" grpId="0">
        <p:bldAsOne/>
      </p:bldGraphic>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n-GB" dirty="0" smtClean="0"/>
              <a:t>Towards an expanded evolutionary perspective</a:t>
            </a:r>
            <a:endParaRPr lang="en-GB" dirty="0"/>
          </a:p>
        </p:txBody>
      </p:sp>
      <p:sp>
        <p:nvSpPr>
          <p:cNvPr id="4" name="Espaço Reservado para Número de Slide 3"/>
          <p:cNvSpPr>
            <a:spLocks noGrp="1"/>
          </p:cNvSpPr>
          <p:nvPr>
            <p:ph type="sldNum" sz="quarter" idx="12"/>
          </p:nvPr>
        </p:nvSpPr>
        <p:spPr/>
        <p:txBody>
          <a:bodyPr/>
          <a:lstStyle/>
          <a:p>
            <a:fld id="{0DC97ED8-5288-4DBE-91F2-E23A95D5A7E6}" type="slidenum">
              <a:rPr lang="en-GB" smtClean="0"/>
              <a:pPr/>
              <a:t>5</a:t>
            </a:fld>
            <a:endParaRPr lang="en-GB" dirty="0"/>
          </a:p>
        </p:txBody>
      </p:sp>
      <p:sp>
        <p:nvSpPr>
          <p:cNvPr id="9" name="Rounded Rectangle 8"/>
          <p:cNvSpPr/>
          <p:nvPr/>
        </p:nvSpPr>
        <p:spPr bwMode="auto">
          <a:xfrm>
            <a:off x="72000" y="1844824"/>
            <a:ext cx="9000000" cy="4464496"/>
          </a:xfrm>
          <a:prstGeom prst="roundRect">
            <a:avLst/>
          </a:prstGeom>
          <a:solidFill>
            <a:schemeClr val="accent1"/>
          </a:solidFill>
          <a:ln w="28575"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sz="2800" b="1" dirty="0" smtClean="0">
                <a:solidFill>
                  <a:srgbClr val="FFFFFF"/>
                </a:solidFill>
                <a:latin typeface="+mn-lt"/>
              </a:rPr>
              <a:t>“…</a:t>
            </a:r>
            <a:r>
              <a:rPr lang="en-US" sz="2800" b="1" dirty="0" smtClean="0">
                <a:solidFill>
                  <a:srgbClr val="FFFFFF"/>
                </a:solidFill>
                <a:latin typeface="+mn-lt"/>
              </a:rPr>
              <a:t>evolutionary theory should coherently embrace an ‘embeddedness’ view of organizations, whereby the latter are not simply efficient solutions to informational problems arising from contract incompleteness and uncertainty, but also shape the ‘visions of the world’, interaction networks, behavioral patterns, and the identity of agents</a:t>
            </a:r>
            <a:r>
              <a:rPr lang="en-GB" sz="2800" b="1" dirty="0" smtClean="0">
                <a:solidFill>
                  <a:srgbClr val="FFFFFF"/>
                </a:solidFill>
                <a:latin typeface="+mn-lt"/>
              </a:rPr>
              <a:t>”.</a:t>
            </a:r>
            <a:r>
              <a:rPr lang="en-GB" sz="2800" dirty="0" smtClean="0">
                <a:solidFill>
                  <a:srgbClr val="FFFFFF"/>
                </a:solidFill>
                <a:latin typeface="+mn-lt"/>
              </a:rPr>
              <a:t/>
            </a:r>
            <a:br>
              <a:rPr lang="en-GB" sz="2800" dirty="0" smtClean="0">
                <a:solidFill>
                  <a:srgbClr val="FFFFFF"/>
                </a:solidFill>
                <a:latin typeface="+mn-lt"/>
              </a:rPr>
            </a:br>
            <a:r>
              <a:rPr lang="en-GB" sz="2800" dirty="0" smtClean="0">
                <a:solidFill>
                  <a:srgbClr val="FFFF00"/>
                </a:solidFill>
                <a:latin typeface="+mn-lt"/>
              </a:rPr>
              <a:t>(</a:t>
            </a:r>
            <a:r>
              <a:rPr lang="it-IT" sz="2800" dirty="0" smtClean="0">
                <a:solidFill>
                  <a:srgbClr val="FFFF00"/>
                </a:solidFill>
                <a:latin typeface="+mn-lt"/>
              </a:rPr>
              <a:t>Dosi and Marengo, 2007:491</a:t>
            </a:r>
            <a:r>
              <a:rPr lang="en-GB" sz="2800" dirty="0" smtClean="0">
                <a:solidFill>
                  <a:srgbClr val="FFFF00"/>
                </a:solidFill>
                <a:latin typeface="+mn-lt"/>
              </a:rPr>
              <a:t>)</a:t>
            </a:r>
            <a:endParaRPr kumimoji="0" lang="en-GB" sz="2800" b="0" u="none" strike="noStrike" cap="none" normalizeH="0" baseline="0" dirty="0" smtClean="0">
              <a:ln>
                <a:noFill/>
              </a:ln>
              <a:solidFill>
                <a:srgbClr val="FFFF00"/>
              </a:solidFill>
              <a:effectLst/>
              <a:latin typeface="+mn-lt"/>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Industry? Triple embeddedness framework</a:t>
            </a:r>
            <a:br>
              <a:rPr lang="en-GB" dirty="0" smtClean="0"/>
            </a:br>
            <a:endParaRPr lang="en-GB" dirty="0"/>
          </a:p>
        </p:txBody>
      </p:sp>
      <p:sp>
        <p:nvSpPr>
          <p:cNvPr id="4" name="Slide Number Placeholder 3"/>
          <p:cNvSpPr>
            <a:spLocks noGrp="1"/>
          </p:cNvSpPr>
          <p:nvPr>
            <p:ph type="sldNum" sz="quarter" idx="12"/>
          </p:nvPr>
        </p:nvSpPr>
        <p:spPr/>
        <p:txBody>
          <a:bodyPr/>
          <a:lstStyle/>
          <a:p>
            <a:fld id="{0DC97ED8-5288-4DBE-91F2-E23A95D5A7E6}" type="slidenum">
              <a:rPr lang="en-GB" smtClean="0"/>
              <a:pPr/>
              <a:t>6</a:t>
            </a:fld>
            <a:endParaRPr lang="en-GB" dirty="0"/>
          </a:p>
        </p:txBody>
      </p:sp>
      <p:sp>
        <p:nvSpPr>
          <p:cNvPr id="15" name="TextBox 14"/>
          <p:cNvSpPr txBox="1"/>
          <p:nvPr/>
        </p:nvSpPr>
        <p:spPr>
          <a:xfrm>
            <a:off x="336229" y="6191726"/>
            <a:ext cx="5357850" cy="261610"/>
          </a:xfrm>
          <a:prstGeom prst="rect">
            <a:avLst/>
          </a:prstGeom>
          <a:noFill/>
        </p:spPr>
        <p:txBody>
          <a:bodyPr wrap="square" rtlCol="0">
            <a:spAutoFit/>
          </a:bodyPr>
          <a:lstStyle/>
          <a:p>
            <a:r>
              <a:rPr lang="en-GB" sz="1100" dirty="0" smtClean="0">
                <a:solidFill>
                  <a:srgbClr val="FFC000"/>
                </a:solidFill>
                <a:latin typeface="+mn-lt"/>
              </a:rPr>
              <a:t>Source:</a:t>
            </a:r>
            <a:r>
              <a:rPr lang="en-GB" sz="1100" dirty="0" smtClean="0">
                <a:solidFill>
                  <a:srgbClr val="FFCC00"/>
                </a:solidFill>
                <a:latin typeface="+mn-lt"/>
              </a:rPr>
              <a:t> </a:t>
            </a:r>
            <a:r>
              <a:rPr lang="en-GB" sz="1100" i="1" dirty="0" smtClean="0">
                <a:solidFill>
                  <a:srgbClr val="FFFFFF"/>
                </a:solidFill>
                <a:latin typeface="+mn-lt"/>
              </a:rPr>
              <a:t>Geels (2010:19)</a:t>
            </a:r>
          </a:p>
        </p:txBody>
      </p:sp>
      <p:sp>
        <p:nvSpPr>
          <p:cNvPr id="9" name="TextBox 8"/>
          <p:cNvSpPr txBox="1"/>
          <p:nvPr/>
        </p:nvSpPr>
        <p:spPr>
          <a:xfrm>
            <a:off x="336228" y="1285860"/>
            <a:ext cx="4919605" cy="369332"/>
          </a:xfrm>
          <a:prstGeom prst="rect">
            <a:avLst/>
          </a:prstGeom>
          <a:noFill/>
        </p:spPr>
        <p:txBody>
          <a:bodyPr wrap="square" rtlCol="0">
            <a:spAutoFit/>
          </a:bodyPr>
          <a:lstStyle/>
          <a:p>
            <a:pPr>
              <a:spcBef>
                <a:spcPts val="0"/>
              </a:spcBef>
            </a:pPr>
            <a:r>
              <a:rPr lang="en-GB" i="1" dirty="0" smtClean="0">
                <a:solidFill>
                  <a:srgbClr val="DDDDDD"/>
                </a:solidFill>
                <a:latin typeface="+mn-lt"/>
              </a:rPr>
              <a:t>A framework of industry dynamics</a:t>
            </a:r>
            <a:endParaRPr lang="en-GB" i="1" dirty="0">
              <a:solidFill>
                <a:srgbClr val="DDDDDD"/>
              </a:solidFill>
              <a:latin typeface="+mn-lt"/>
            </a:endParaRPr>
          </a:p>
        </p:txBody>
      </p:sp>
      <p:pic>
        <p:nvPicPr>
          <p:cNvPr id="18" name="Espaço Reservado para Conteúdo 17" descr="tripple embeddedness (original redrawn).png"/>
          <p:cNvPicPr>
            <a:picLocks noGrp="1" noChangeAspect="1"/>
          </p:cNvPicPr>
          <p:nvPr>
            <p:ph sz="half" idx="1"/>
          </p:nvPr>
        </p:nvPicPr>
        <p:blipFill>
          <a:blip r:embed="rId2" cstate="print"/>
          <a:stretch>
            <a:fillRect/>
          </a:stretch>
        </p:blipFill>
        <p:spPr>
          <a:xfrm>
            <a:off x="336228" y="1658104"/>
            <a:ext cx="8451000" cy="4507200"/>
          </a:xfrm>
          <a:ln w="19050">
            <a:solidFill>
              <a:srgbClr val="FF9900"/>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n-GB" dirty="0" smtClean="0"/>
              <a:t>Industry regime</a:t>
            </a:r>
            <a:endParaRPr lang="en-GB" dirty="0"/>
          </a:p>
        </p:txBody>
      </p:sp>
      <p:sp>
        <p:nvSpPr>
          <p:cNvPr id="5" name="Espaço Reservado para Número de Slide 4"/>
          <p:cNvSpPr>
            <a:spLocks noGrp="1"/>
          </p:cNvSpPr>
          <p:nvPr>
            <p:ph type="sldNum" sz="quarter" idx="12"/>
          </p:nvPr>
        </p:nvSpPr>
        <p:spPr/>
        <p:txBody>
          <a:bodyPr/>
          <a:lstStyle/>
          <a:p>
            <a:fld id="{E6D0C992-D962-4104-B197-279C1F01B4D7}" type="slidenum">
              <a:rPr lang="en-GB" smtClean="0"/>
              <a:pPr/>
              <a:t>7</a:t>
            </a:fld>
            <a:endParaRPr lang="en-GB" dirty="0"/>
          </a:p>
        </p:txBody>
      </p:sp>
      <p:sp>
        <p:nvSpPr>
          <p:cNvPr id="8" name="Content Placeholder 7"/>
          <p:cNvSpPr>
            <a:spLocks noGrp="1"/>
          </p:cNvSpPr>
          <p:nvPr>
            <p:ph idx="1"/>
          </p:nvPr>
        </p:nvSpPr>
        <p:spPr>
          <a:xfrm>
            <a:off x="152400" y="1296144"/>
            <a:ext cx="8839200" cy="5373216"/>
          </a:xfrm>
        </p:spPr>
        <p:txBody>
          <a:bodyPr>
            <a:noAutofit/>
          </a:bodyPr>
          <a:lstStyle/>
          <a:p>
            <a:pPr>
              <a:lnSpc>
                <a:spcPct val="100000"/>
              </a:lnSpc>
              <a:buNone/>
            </a:pPr>
            <a:r>
              <a:rPr lang="en-GB" sz="2400" dirty="0" smtClean="0">
                <a:solidFill>
                  <a:srgbClr val="FFC000"/>
                </a:solidFill>
              </a:rPr>
              <a:t>Industry regime</a:t>
            </a:r>
            <a:r>
              <a:rPr lang="en-GB" sz="2400" dirty="0" smtClean="0"/>
              <a:t>: industry-specific institutions that </a:t>
            </a:r>
            <a:r>
              <a:rPr lang="en-GB" sz="2400" dirty="0" smtClean="0">
                <a:solidFill>
                  <a:srgbClr val="FFC000"/>
                </a:solidFill>
              </a:rPr>
              <a:t>mediate interactions with external environments</a:t>
            </a:r>
            <a:r>
              <a:rPr lang="en-GB" sz="2400" dirty="0" smtClean="0"/>
              <a:t>:</a:t>
            </a:r>
          </a:p>
          <a:p>
            <a:pPr marL="457200" lvl="0" indent="-457200">
              <a:buFont typeface="+mj-lt"/>
              <a:buAutoNum type="arabicPeriod"/>
            </a:pPr>
            <a:r>
              <a:rPr lang="en-GB" sz="2400" dirty="0" smtClean="0">
                <a:solidFill>
                  <a:srgbClr val="FFC000"/>
                </a:solidFill>
              </a:rPr>
              <a:t>Capabilities and technical knowledge</a:t>
            </a:r>
            <a:r>
              <a:rPr lang="en-GB" sz="2400" dirty="0" smtClean="0"/>
              <a:t>, which are resources for the development and production of technological products;</a:t>
            </a:r>
            <a:endParaRPr lang="pt-BR" sz="2400" dirty="0" smtClean="0"/>
          </a:p>
          <a:p>
            <a:pPr marL="457200" lvl="0" indent="-457200">
              <a:buFont typeface="+mj-lt"/>
              <a:buAutoNum type="arabicPeriod"/>
            </a:pPr>
            <a:r>
              <a:rPr lang="en-GB" sz="2400" dirty="0" smtClean="0">
                <a:solidFill>
                  <a:srgbClr val="FFC000"/>
                </a:solidFill>
              </a:rPr>
              <a:t>Identity and mission</a:t>
            </a:r>
            <a:r>
              <a:rPr lang="en-GB" sz="2400" dirty="0" smtClean="0"/>
              <a:t>, which signal the industry’s societal purpose and business domain;</a:t>
            </a:r>
            <a:endParaRPr lang="pt-BR" sz="2400" dirty="0" smtClean="0"/>
          </a:p>
          <a:p>
            <a:pPr marL="457200" lvl="0" indent="-457200">
              <a:buFont typeface="+mj-lt"/>
              <a:buAutoNum type="arabicPeriod"/>
            </a:pPr>
            <a:r>
              <a:rPr lang="en-GB" sz="2400" dirty="0" smtClean="0">
                <a:solidFill>
                  <a:srgbClr val="FFC000"/>
                </a:solidFill>
              </a:rPr>
              <a:t>Beliefs and cognitive frames</a:t>
            </a:r>
            <a:r>
              <a:rPr lang="en-GB" sz="2400" dirty="0" smtClean="0"/>
              <a:t>, which mediate managerial interpretations of signals, opportunities, and pressures from external environments;</a:t>
            </a:r>
            <a:endParaRPr lang="pt-BR" sz="2400" dirty="0" smtClean="0"/>
          </a:p>
          <a:p>
            <a:pPr marL="457200" lvl="0" indent="-457200">
              <a:buFont typeface="+mj-lt"/>
              <a:buAutoNum type="arabicPeriod"/>
            </a:pPr>
            <a:r>
              <a:rPr lang="en-GB" sz="2400" dirty="0" smtClean="0">
                <a:solidFill>
                  <a:srgbClr val="FFC000"/>
                </a:solidFill>
              </a:rPr>
              <a:t>Strategic orientation</a:t>
            </a:r>
            <a:r>
              <a:rPr lang="en-GB" sz="2400" dirty="0" smtClean="0"/>
              <a:t>, which refers to industry attitudes and structural relations regarding external environments and industry-internal competition.</a:t>
            </a: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n-GB" dirty="0" smtClean="0"/>
              <a:t>Industry inertia: lock-in and path dependence</a:t>
            </a:r>
            <a:endParaRPr lang="en-GB" dirty="0"/>
          </a:p>
        </p:txBody>
      </p:sp>
      <p:sp>
        <p:nvSpPr>
          <p:cNvPr id="5" name="Espaço Reservado para Número de Slide 4"/>
          <p:cNvSpPr>
            <a:spLocks noGrp="1"/>
          </p:cNvSpPr>
          <p:nvPr>
            <p:ph type="sldNum" sz="quarter" idx="12"/>
          </p:nvPr>
        </p:nvSpPr>
        <p:spPr/>
        <p:txBody>
          <a:bodyPr/>
          <a:lstStyle/>
          <a:p>
            <a:fld id="{E6D0C992-D962-4104-B197-279C1F01B4D7}" type="slidenum">
              <a:rPr lang="en-GB" smtClean="0"/>
              <a:pPr/>
              <a:t>8</a:t>
            </a:fld>
            <a:endParaRPr lang="en-GB" dirty="0"/>
          </a:p>
        </p:txBody>
      </p:sp>
      <p:sp>
        <p:nvSpPr>
          <p:cNvPr id="8" name="Content Placeholder 7"/>
          <p:cNvSpPr>
            <a:spLocks noGrp="1"/>
          </p:cNvSpPr>
          <p:nvPr>
            <p:ph idx="1"/>
          </p:nvPr>
        </p:nvSpPr>
        <p:spPr>
          <a:xfrm>
            <a:off x="152400" y="1296144"/>
            <a:ext cx="8839200" cy="5373216"/>
          </a:xfrm>
        </p:spPr>
        <p:txBody>
          <a:bodyPr>
            <a:noAutofit/>
          </a:bodyPr>
          <a:lstStyle/>
          <a:p>
            <a:pPr marL="360000" lvl="1">
              <a:lnSpc>
                <a:spcPct val="100000"/>
              </a:lnSpc>
              <a:buNone/>
            </a:pPr>
            <a:r>
              <a:rPr lang="en-GB" sz="2400" dirty="0" smtClean="0"/>
              <a:t>The set of </a:t>
            </a:r>
            <a:r>
              <a:rPr lang="en-GB" sz="2400" dirty="0" smtClean="0">
                <a:solidFill>
                  <a:srgbClr val="FFC000"/>
                </a:solidFill>
              </a:rPr>
              <a:t>deep structural elements</a:t>
            </a:r>
            <a:r>
              <a:rPr lang="en-GB" sz="2400" dirty="0" smtClean="0"/>
              <a:t> as lock-in mechanisms: path dependence and incrementalism.</a:t>
            </a:r>
          </a:p>
          <a:p>
            <a:pPr marL="626700" lvl="1" indent="-457200">
              <a:lnSpc>
                <a:spcPct val="100000"/>
              </a:lnSpc>
              <a:buAutoNum type="alphaLcParenR"/>
            </a:pPr>
            <a:r>
              <a:rPr lang="en-GB" sz="2400" dirty="0" smtClean="0">
                <a:solidFill>
                  <a:srgbClr val="FFC000"/>
                </a:solidFill>
              </a:rPr>
              <a:t>Technical capabilities </a:t>
            </a:r>
            <a:r>
              <a:rPr lang="en-GB" sz="2400" dirty="0" smtClean="0"/>
              <a:t>can turn into core rigidities, which limit what firms can do;</a:t>
            </a:r>
          </a:p>
          <a:p>
            <a:pPr marL="626700" lvl="1" indent="-457200">
              <a:lnSpc>
                <a:spcPct val="100000"/>
              </a:lnSpc>
              <a:buAutoNum type="alphaLcParenR"/>
            </a:pPr>
            <a:r>
              <a:rPr lang="en-GB" sz="2400" dirty="0" smtClean="0">
                <a:solidFill>
                  <a:srgbClr val="FFC000"/>
                </a:solidFill>
              </a:rPr>
              <a:t>Cognitive routines and mental models </a:t>
            </a:r>
            <a:r>
              <a:rPr lang="en-US" sz="2400" dirty="0" smtClean="0"/>
              <a:t>may blind actors to developments outside their focus (Nelson and Winter, 1982);</a:t>
            </a:r>
          </a:p>
          <a:p>
            <a:pPr marL="626700" lvl="1" indent="-457200">
              <a:lnSpc>
                <a:spcPct val="100000"/>
              </a:lnSpc>
              <a:buAutoNum type="alphaLcParenR"/>
            </a:pPr>
            <a:r>
              <a:rPr lang="en-US" sz="2400" dirty="0" smtClean="0">
                <a:solidFill>
                  <a:srgbClr val="FFC000"/>
                </a:solidFill>
              </a:rPr>
              <a:t>Mission and identity </a:t>
            </a:r>
            <a:r>
              <a:rPr lang="en-US" sz="2400" dirty="0" smtClean="0"/>
              <a:t>are difficult to change because they refer to </a:t>
            </a:r>
            <a:r>
              <a:rPr lang="en-US" sz="2400" dirty="0" smtClean="0">
                <a:solidFill>
                  <a:srgbClr val="FFC000"/>
                </a:solidFill>
              </a:rPr>
              <a:t>taken-for-granted beliefs </a:t>
            </a:r>
            <a:r>
              <a:rPr lang="en-US" sz="2400" dirty="0" smtClean="0"/>
              <a:t>that actors have about themselves and their role in society;</a:t>
            </a:r>
          </a:p>
          <a:p>
            <a:pPr marL="626700" lvl="1" indent="-457200">
              <a:lnSpc>
                <a:spcPct val="100000"/>
              </a:lnSpc>
              <a:buAutoNum type="alphaLcParenR"/>
            </a:pPr>
            <a:r>
              <a:rPr lang="en-GB" sz="2400" dirty="0" smtClean="0">
                <a:solidFill>
                  <a:srgbClr val="FFC000"/>
                </a:solidFill>
              </a:rPr>
              <a:t>Strategic orientations </a:t>
            </a:r>
            <a:r>
              <a:rPr lang="en-GB" sz="2400" dirty="0" smtClean="0"/>
              <a:t>are stabilized by structural relations to existing markets, with firms listening primarily to established customers (Christensen, 1997).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Greening? Issue life cycle dynamics</a:t>
            </a:r>
            <a:endParaRPr lang="en-GB" dirty="0"/>
          </a:p>
        </p:txBody>
      </p:sp>
      <p:sp>
        <p:nvSpPr>
          <p:cNvPr id="4" name="Slide Number Placeholder 3"/>
          <p:cNvSpPr>
            <a:spLocks noGrp="1"/>
          </p:cNvSpPr>
          <p:nvPr>
            <p:ph type="sldNum" sz="quarter" idx="12"/>
          </p:nvPr>
        </p:nvSpPr>
        <p:spPr/>
        <p:txBody>
          <a:bodyPr/>
          <a:lstStyle/>
          <a:p>
            <a:fld id="{0DC97ED8-5288-4DBE-91F2-E23A95D5A7E6}" type="slidenum">
              <a:rPr lang="en-GB" smtClean="0"/>
              <a:pPr/>
              <a:t>9</a:t>
            </a:fld>
            <a:endParaRPr lang="en-GB" dirty="0"/>
          </a:p>
        </p:txBody>
      </p:sp>
      <p:pic>
        <p:nvPicPr>
          <p:cNvPr id="10" name="Picture 9"/>
          <p:cNvPicPr>
            <a:picLocks noChangeAspect="1" noChangeArrowheads="1"/>
          </p:cNvPicPr>
          <p:nvPr/>
        </p:nvPicPr>
        <p:blipFill>
          <a:blip r:embed="rId2" cstate="print"/>
          <a:srcRect b="10044"/>
          <a:stretch>
            <a:fillRect/>
          </a:stretch>
        </p:blipFill>
        <p:spPr bwMode="auto">
          <a:xfrm>
            <a:off x="161365" y="1665075"/>
            <a:ext cx="8821271" cy="4270043"/>
          </a:xfrm>
          <a:prstGeom prst="rect">
            <a:avLst/>
          </a:prstGeom>
          <a:noFill/>
          <a:ln w="9525">
            <a:noFill/>
            <a:miter lim="800000"/>
            <a:headEnd/>
            <a:tailEnd/>
          </a:ln>
          <a:effectLst/>
        </p:spPr>
      </p:pic>
      <p:sp>
        <p:nvSpPr>
          <p:cNvPr id="12" name="TextBox 18"/>
          <p:cNvSpPr txBox="1"/>
          <p:nvPr/>
        </p:nvSpPr>
        <p:spPr>
          <a:xfrm>
            <a:off x="161365" y="1335273"/>
            <a:ext cx="5357850" cy="369332"/>
          </a:xfrm>
          <a:prstGeom prst="rect">
            <a:avLst/>
          </a:prstGeom>
          <a:noFill/>
        </p:spPr>
        <p:txBody>
          <a:bodyPr wrap="square" rtlCol="0">
            <a:spAutoFit/>
          </a:bodyPr>
          <a:lstStyle/>
          <a:p>
            <a:r>
              <a:rPr lang="en-GB" i="1" dirty="0" smtClean="0">
                <a:solidFill>
                  <a:srgbClr val="FFFFFF"/>
                </a:solidFill>
                <a:latin typeface="+mn-lt"/>
              </a:rPr>
              <a:t>The issue (attention) life-cycle </a:t>
            </a:r>
            <a:endParaRPr lang="en-GB" dirty="0">
              <a:solidFill>
                <a:srgbClr val="FFFFFF"/>
              </a:solidFill>
              <a:latin typeface="+mn-lt"/>
            </a:endParaRPr>
          </a:p>
        </p:txBody>
      </p:sp>
      <p:sp>
        <p:nvSpPr>
          <p:cNvPr id="13" name="TextBox 19"/>
          <p:cNvSpPr txBox="1"/>
          <p:nvPr/>
        </p:nvSpPr>
        <p:spPr>
          <a:xfrm>
            <a:off x="161365" y="5929330"/>
            <a:ext cx="5357850" cy="261610"/>
          </a:xfrm>
          <a:prstGeom prst="rect">
            <a:avLst/>
          </a:prstGeom>
          <a:noFill/>
        </p:spPr>
        <p:txBody>
          <a:bodyPr wrap="square" rtlCol="0">
            <a:spAutoFit/>
          </a:bodyPr>
          <a:lstStyle/>
          <a:p>
            <a:r>
              <a:rPr lang="en-GB" sz="1100" dirty="0" smtClean="0">
                <a:solidFill>
                  <a:srgbClr val="FFCC00"/>
                </a:solidFill>
                <a:latin typeface="+mn-lt"/>
              </a:rPr>
              <a:t>Source: </a:t>
            </a:r>
            <a:r>
              <a:rPr lang="en-GB" sz="1100" i="1" dirty="0" smtClean="0">
                <a:solidFill>
                  <a:srgbClr val="FFFFFF"/>
                </a:solidFill>
                <a:latin typeface="+mn-lt"/>
              </a:rPr>
              <a:t>Wartick and Mahon (1994, p. 301)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s_powerpoint_flint_template_ver2003">
  <a:themeElements>
    <a:clrScheme name="Sussex_template_tabs_v2 2">
      <a:dk1>
        <a:srgbClr val="FFCC00"/>
      </a:dk1>
      <a:lt1>
        <a:srgbClr val="FF9900"/>
      </a:lt1>
      <a:dk2>
        <a:srgbClr val="FF6600"/>
      </a:dk2>
      <a:lt2>
        <a:srgbClr val="FFFD00"/>
      </a:lt2>
      <a:accent1>
        <a:srgbClr val="008080"/>
      </a:accent1>
      <a:accent2>
        <a:srgbClr val="33CCCC"/>
      </a:accent2>
      <a:accent3>
        <a:srgbClr val="FFB8AA"/>
      </a:accent3>
      <a:accent4>
        <a:srgbClr val="DA8200"/>
      </a:accent4>
      <a:accent5>
        <a:srgbClr val="AAC0C0"/>
      </a:accent5>
      <a:accent6>
        <a:srgbClr val="2DB9B9"/>
      </a:accent6>
      <a:hlink>
        <a:srgbClr val="00FFFF"/>
      </a:hlink>
      <a:folHlink>
        <a:srgbClr val="CCFFFF"/>
      </a:folHlink>
    </a:clrScheme>
    <a:fontScheme name="Sussex_template_tabs_v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1588"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GB" sz="1800" b="0" i="0" u="none" strike="noStrike" cap="none" normalizeH="0" baseline="0" smtClean="0">
            <a:ln>
              <a:noFill/>
            </a:ln>
            <a:solidFill>
              <a:schemeClr val="bg1"/>
            </a:solidFill>
            <a:effectLst/>
            <a:latin typeface="Times" pitchFamily="18" charset="0"/>
            <a:cs typeface="Arial" charset="0"/>
          </a:defRPr>
        </a:defPPr>
      </a:lstStyle>
    </a:spDef>
    <a:lnDef>
      <a:spPr bwMode="auto">
        <a:xfrm>
          <a:off x="0" y="0"/>
          <a:ext cx="1" cy="1"/>
        </a:xfrm>
        <a:custGeom>
          <a:avLst/>
          <a:gdLst/>
          <a:ahLst/>
          <a:cxnLst/>
          <a:rect l="0" t="0" r="0" b="0"/>
          <a:pathLst/>
        </a:custGeom>
        <a:solidFill>
          <a:srgbClr val="000000"/>
        </a:solidFill>
        <a:ln w="1588"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GB" sz="1800" b="0" i="0" u="none" strike="noStrike" cap="none" normalizeH="0" baseline="0" smtClean="0">
            <a:ln>
              <a:noFill/>
            </a:ln>
            <a:solidFill>
              <a:schemeClr val="bg1"/>
            </a:solidFill>
            <a:effectLst/>
            <a:latin typeface="Times" pitchFamily="18" charset="0"/>
            <a:cs typeface="Arial" charset="0"/>
          </a:defRPr>
        </a:defPPr>
      </a:lstStyle>
    </a:lnDef>
  </a:objectDefaults>
  <a:extraClrSchemeLst>
    <a:extraClrScheme>
      <a:clrScheme name="Sussex_template_tabs_v2 1">
        <a:dk1>
          <a:srgbClr val="000000"/>
        </a:dk1>
        <a:lt1>
          <a:srgbClr val="004846"/>
        </a:lt1>
        <a:dk2>
          <a:srgbClr val="FFFFFF"/>
        </a:dk2>
        <a:lt2>
          <a:srgbClr val="808080"/>
        </a:lt2>
        <a:accent1>
          <a:srgbClr val="9BB9BA"/>
        </a:accent1>
        <a:accent2>
          <a:srgbClr val="658E92"/>
        </a:accent2>
        <a:accent3>
          <a:srgbClr val="AAB1B0"/>
        </a:accent3>
        <a:accent4>
          <a:srgbClr val="000000"/>
        </a:accent4>
        <a:accent5>
          <a:srgbClr val="CBD9D9"/>
        </a:accent5>
        <a:accent6>
          <a:srgbClr val="5B8084"/>
        </a:accent6>
        <a:hlink>
          <a:srgbClr val="326065"/>
        </a:hlink>
        <a:folHlink>
          <a:srgbClr val="10393E"/>
        </a:folHlink>
      </a:clrScheme>
      <a:clrMap bg1="lt1" tx1="dk1" bg2="lt2" tx2="dk2" accent1="accent1" accent2="accent2" accent3="accent3" accent4="accent4" accent5="accent5" accent6="accent6" hlink="hlink" folHlink="folHlink"/>
    </a:extraClrScheme>
    <a:extraClrScheme>
      <a:clrScheme name="Sussex_template_tabs_v2 2">
        <a:dk1>
          <a:srgbClr val="FFCC00"/>
        </a:dk1>
        <a:lt1>
          <a:srgbClr val="FF9900"/>
        </a:lt1>
        <a:dk2>
          <a:srgbClr val="FF6600"/>
        </a:dk2>
        <a:lt2>
          <a:srgbClr val="FFFD00"/>
        </a:lt2>
        <a:accent1>
          <a:srgbClr val="008080"/>
        </a:accent1>
        <a:accent2>
          <a:srgbClr val="33CCCC"/>
        </a:accent2>
        <a:accent3>
          <a:srgbClr val="FFB8AA"/>
        </a:accent3>
        <a:accent4>
          <a:srgbClr val="DA8200"/>
        </a:accent4>
        <a:accent5>
          <a:srgbClr val="AAC0C0"/>
        </a:accent5>
        <a:accent6>
          <a:srgbClr val="2DB9B9"/>
        </a:accent6>
        <a:hlink>
          <a:srgbClr val="00FFFF"/>
        </a:hlink>
        <a:folHlink>
          <a:srgbClr val="CCFF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us_powerpoint_flint_template_ver2003</Template>
  <TotalTime>2880</TotalTime>
  <Words>1593</Words>
  <Application>Microsoft Office PowerPoint</Application>
  <PresentationFormat>Apresentação na tela (4:3)</PresentationFormat>
  <Paragraphs>167</Paragraphs>
  <Slides>22</Slides>
  <Notes>0</Notes>
  <HiddenSlides>0</HiddenSlides>
  <MMClips>0</MMClips>
  <ScaleCrop>false</ScaleCrop>
  <HeadingPairs>
    <vt:vector size="4" baseType="variant">
      <vt:variant>
        <vt:lpstr>Tema</vt:lpstr>
      </vt:variant>
      <vt:variant>
        <vt:i4>1</vt:i4>
      </vt:variant>
      <vt:variant>
        <vt:lpstr>Títulos de slides</vt:lpstr>
      </vt:variant>
      <vt:variant>
        <vt:i4>22</vt:i4>
      </vt:variant>
    </vt:vector>
  </HeadingPairs>
  <TitlesOfParts>
    <vt:vector size="23" baseType="lpstr">
      <vt:lpstr>us_powerpoint_flint_template_ver2003</vt:lpstr>
      <vt:lpstr>Enriching the greening of industry literature with issue life cycle theory and a triple embeddedness framework</vt:lpstr>
      <vt:lpstr>Research project</vt:lpstr>
      <vt:lpstr>Analytical puzzle</vt:lpstr>
      <vt:lpstr>Developments in the greening of industries literature</vt:lpstr>
      <vt:lpstr>Towards an expanded evolutionary perspective</vt:lpstr>
      <vt:lpstr>Industry? Triple embeddedness framework </vt:lpstr>
      <vt:lpstr>Industry regime</vt:lpstr>
      <vt:lpstr>Industry inertia: lock-in and path dependence</vt:lpstr>
      <vt:lpstr>Greening? Issue life cycle dynamics</vt:lpstr>
      <vt:lpstr>The greening of industry as an issue life cycle dynamics with industry evolution</vt:lpstr>
      <vt:lpstr>An ideal-typical pattern of issue evolution</vt:lpstr>
      <vt:lpstr>Longitudinal case study: Air pollution, technical innovation, and the American car industry (1943-1985)</vt:lpstr>
      <vt:lpstr>Air pollution case: The issue-attention life cycle vs. the Big Three’s patenting activity</vt:lpstr>
      <vt:lpstr>Case study – Period 1: Issue emergence and sensemaking attempts (1943-1953)</vt:lpstr>
      <vt:lpstr>Case study – Period 2: Policy learning and defensive industry responses (1953-1960)</vt:lpstr>
      <vt:lpstr>Case study – Phase 3: Increasing public concern, early legislation and industry delay (1960-1970)</vt:lpstr>
      <vt:lpstr>Case study – Phase 4: Tough legislation and resisted implementation (1970-1977)</vt:lpstr>
      <vt:lpstr>Case study – Phase 5: Industry fightback, implementation delays, and institutionalization (1977-1985)</vt:lpstr>
      <vt:lpstr>Discussion: technological change</vt:lpstr>
      <vt:lpstr>Discussion: sources of inertia and how they were overcome</vt:lpstr>
      <vt:lpstr>Regime vs. System transition?</vt:lpstr>
      <vt:lpstr>Regime vs. System transition?</vt:lpstr>
    </vt:vector>
  </TitlesOfParts>
  <Company>IT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Sustainability, industry and technology co-evolution:</dc:title>
  <dc:creator>Cp226</dc:creator>
  <cp:lastModifiedBy>Caetano Penna</cp:lastModifiedBy>
  <cp:revision>1483</cp:revision>
  <dcterms:created xsi:type="dcterms:W3CDTF">2010-05-24T11:04:17Z</dcterms:created>
  <dcterms:modified xsi:type="dcterms:W3CDTF">2010-11-25T13:39:20Z</dcterms:modified>
</cp:coreProperties>
</file>